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76" r:id="rId3"/>
    <p:sldId id="277" r:id="rId4"/>
    <p:sldId id="257" r:id="rId5"/>
    <p:sldId id="258" r:id="rId6"/>
    <p:sldId id="259" r:id="rId7"/>
    <p:sldId id="274" r:id="rId8"/>
    <p:sldId id="283" r:id="rId9"/>
    <p:sldId id="275" r:id="rId10"/>
    <p:sldId id="282" r:id="rId11"/>
    <p:sldId id="284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2" r:id="rId23"/>
    <p:sldId id="273" r:id="rId24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1798" autoAdjust="0"/>
  </p:normalViewPr>
  <p:slideViewPr>
    <p:cSldViewPr>
      <p:cViewPr varScale="1">
        <p:scale>
          <a:sx n="107" d="100"/>
          <a:sy n="107" d="100"/>
        </p:scale>
        <p:origin x="17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gdc_fullcolor_log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55149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Gale_color_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6169025"/>
            <a:ext cx="21907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0" y="5638800"/>
            <a:ext cx="9144000" cy="381000"/>
          </a:xfrm>
          <a:prstGeom prst="rect">
            <a:avLst/>
          </a:prstGeom>
          <a:solidFill>
            <a:srgbClr val="B5D0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905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66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65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65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06E9F6-5304-4C4D-A324-5816283F7029}" type="datetimeFigureOut">
              <a:rPr lang="en-GB" smtClean="0"/>
              <a:t>22/03/2016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74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47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60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0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43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89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76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02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13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28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accent2"/>
                </a:solidFill>
              </a:defRPr>
            </a:lvl1pPr>
          </a:lstStyle>
          <a:p>
            <a:fld id="{452357B4-32FC-4287-90BE-69E57AEEE165}" type="slidenum">
              <a:rPr lang="en-GB" smtClean="0"/>
              <a:t>‹#›</a:t>
            </a:fld>
            <a:endParaRPr lang="en-GB"/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5867400"/>
            <a:ext cx="9144000" cy="152400"/>
          </a:xfrm>
          <a:prstGeom prst="rect">
            <a:avLst/>
          </a:prstGeom>
          <a:solidFill>
            <a:srgbClr val="B5D0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" name="Picture 9" descr="gdc_fullcolor_logo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143625"/>
            <a:ext cx="2162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Gale_color_logo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6286500"/>
            <a:ext cx="20383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21"/>
          <p:cNvGrpSpPr>
            <a:grpSpLocks/>
          </p:cNvGrpSpPr>
          <p:nvPr/>
        </p:nvGrpSpPr>
        <p:grpSpPr bwMode="auto">
          <a:xfrm>
            <a:off x="8458200" y="152400"/>
            <a:ext cx="381000" cy="457200"/>
            <a:chOff x="5328" y="96"/>
            <a:chExt cx="240" cy="288"/>
          </a:xfrm>
        </p:grpSpPr>
        <p:pic>
          <p:nvPicPr>
            <p:cNvPr id="1033" name="Picture 17"/>
            <p:cNvPicPr>
              <a:picLocks noChangeArrowheads="1"/>
            </p:cNvPicPr>
            <p:nvPr userDrawn="1"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" y="96"/>
              <a:ext cx="144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8"/>
            <p:cNvPicPr>
              <a:picLocks noChangeArrowheads="1"/>
            </p:cNvPicPr>
            <p:nvPr userDrawn="1"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" y="221"/>
              <a:ext cx="115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5" name="Picture 19"/>
            <p:cNvPicPr>
              <a:picLocks noChangeArrowheads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" y="298"/>
              <a:ext cx="86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1216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763810"/>
            <a:ext cx="4680520" cy="2448272"/>
          </a:xfrm>
        </p:spPr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GB" dirty="0">
                <a:solidFill>
                  <a:srgbClr val="000066"/>
                </a:solidFill>
              </a:rPr>
              <a:t>The historical archive of over 100 years of ‘the newspaper that rules Britain’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870" y="2348880"/>
            <a:ext cx="2629169" cy="3384376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537321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Daily Mail</a:t>
            </a:r>
            <a:r>
              <a:rPr lang="en-GB" sz="1400" dirty="0"/>
              <a:t> </a:t>
            </a:r>
            <a:r>
              <a:rPr lang="en-GB" sz="1400" dirty="0" smtClean="0"/>
              <a:t>24 </a:t>
            </a:r>
            <a:r>
              <a:rPr lang="en-GB" sz="1400" dirty="0"/>
              <a:t>July </a:t>
            </a:r>
            <a:r>
              <a:rPr lang="en-GB" sz="1400" dirty="0" smtClean="0"/>
              <a:t>2004, p. 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995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8" descr="steve001_0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074" y="2852936"/>
            <a:ext cx="1359603" cy="2520280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glow rad="127000">
              <a:schemeClr val="tx1"/>
            </a:glow>
          </a:effectLst>
        </p:spPr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Family History</a:t>
            </a:r>
            <a:endParaRPr lang="en-GB" dirty="0"/>
          </a:p>
        </p:txBody>
      </p:sp>
      <p:pic>
        <p:nvPicPr>
          <p:cNvPr id="1026" name="Picture 2" descr="http://callisto.ggsrv.com/imgsrv/FastFetch/DMHA/DMHA-1896-0508-0001-F?format=web&amp;scale=0.33&amp;crop=28+1076+178+19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3213" y="2852936"/>
            <a:ext cx="2348742" cy="2520280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5553730"/>
            <a:ext cx="2242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</a:t>
            </a:r>
            <a:r>
              <a:rPr lang="en-GB" sz="1200" i="1" dirty="0" smtClean="0"/>
              <a:t>Mail,  8 May 1896</a:t>
            </a:r>
            <a:endParaRPr lang="en-GB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88766" y="5553730"/>
            <a:ext cx="2087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</a:t>
            </a:r>
            <a:r>
              <a:rPr lang="en-GB" sz="1200" i="1" dirty="0" smtClean="0"/>
              <a:t>Mail</a:t>
            </a:r>
            <a:r>
              <a:rPr lang="en-GB" sz="1200" dirty="0" smtClean="0"/>
              <a:t>, </a:t>
            </a:r>
            <a:r>
              <a:rPr lang="en-GB" sz="1200" i="1" dirty="0" smtClean="0"/>
              <a:t>8 September 1915</a:t>
            </a:r>
            <a:endParaRPr lang="en-GB" sz="1200" i="1" dirty="0"/>
          </a:p>
        </p:txBody>
      </p:sp>
      <p:pic>
        <p:nvPicPr>
          <p:cNvPr id="1028" name="Picture 4" descr="http://callisto.ggsrv.com/imgsrv/FastFetch/DMHA/DMHA-1900-0127-0001-F?format=web&amp;highlight=00ff00+0.5+247+1903+105+21&amp;scale=0.33&amp;crop=24+623+157+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852936"/>
            <a:ext cx="2543712" cy="1634599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91400" y="4725144"/>
            <a:ext cx="208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Mail, 27 January 1900</a:t>
            </a:r>
          </a:p>
        </p:txBody>
      </p:sp>
    </p:spTree>
    <p:extLst>
      <p:ext uri="{BB962C8B-B14F-4D97-AF65-F5344CB8AC3E}">
        <p14:creationId xmlns:p14="http://schemas.microsoft.com/office/powerpoint/2010/main" val="16043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GB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/>
              <a:t>The Daily Mail Atlantic Edition: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8148" y="3713048"/>
            <a:ext cx="1220418" cy="1986833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282" y="2204864"/>
            <a:ext cx="1823283" cy="22322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27000">
              <a:schemeClr val="tx1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566" y="2204864"/>
            <a:ext cx="1863162" cy="2232248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2605052"/>
            <a:ext cx="23465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200" dirty="0">
                <a:solidFill>
                  <a:srgbClr val="002060"/>
                </a:solidFill>
              </a:rPr>
              <a:t>Published on board </a:t>
            </a:r>
            <a:r>
              <a:rPr lang="en-GB" sz="2200" dirty="0" smtClean="0">
                <a:solidFill>
                  <a:srgbClr val="002060"/>
                </a:solidFill>
              </a:rPr>
              <a:t>transatlantic liners, 1923-1931</a:t>
            </a: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2605127"/>
            <a:ext cx="17934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200" dirty="0">
                <a:solidFill>
                  <a:srgbClr val="002060"/>
                </a:solidFill>
              </a:rPr>
              <a:t>News was sent to the ship by wireless and the paper was assembled each night of the </a:t>
            </a:r>
            <a:r>
              <a:rPr lang="en-GB" sz="2200" dirty="0" smtClean="0">
                <a:solidFill>
                  <a:srgbClr val="002060"/>
                </a:solidFill>
              </a:rPr>
              <a:t>5-day voyages</a:t>
            </a: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4706464"/>
            <a:ext cx="33576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200" dirty="0">
                <a:solidFill>
                  <a:srgbClr val="002060"/>
                </a:solidFill>
              </a:rPr>
              <a:t>These rare issues are not held in any major libraries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sz="4800" b="1" dirty="0" smtClean="0"/>
              <a:t>Product </a:t>
            </a:r>
            <a:r>
              <a:rPr lang="en-GB" sz="4800" b="1" dirty="0"/>
              <a:t>Features </a:t>
            </a:r>
            <a:endParaRPr lang="en-GB" sz="4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9539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09" y="1766780"/>
            <a:ext cx="8229600" cy="391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 smtClean="0"/>
              <a:t>Product </a:t>
            </a:r>
            <a:r>
              <a:rPr lang="en-GB" sz="2600" b="1" dirty="0"/>
              <a:t>Design and Functionality</a:t>
            </a:r>
            <a:r>
              <a:rPr lang="en-GB" sz="2600" b="1" dirty="0" smtClean="0"/>
              <a:t>:</a:t>
            </a:r>
            <a:endParaRPr lang="en-GB" sz="2600" dirty="0"/>
          </a:p>
          <a:p>
            <a:r>
              <a:rPr lang="en-GB" sz="2200" dirty="0" smtClean="0"/>
              <a:t>Homepage </a:t>
            </a:r>
            <a:r>
              <a:rPr lang="en-GB" sz="2200" dirty="0"/>
              <a:t>with basic search </a:t>
            </a:r>
          </a:p>
          <a:p>
            <a:r>
              <a:rPr lang="en-GB" sz="2200" dirty="0" smtClean="0"/>
              <a:t>Advanced </a:t>
            </a:r>
            <a:r>
              <a:rPr lang="en-GB" sz="2200" dirty="0"/>
              <a:t>Search </a:t>
            </a:r>
          </a:p>
          <a:p>
            <a:r>
              <a:rPr lang="en-GB" sz="2200" dirty="0" smtClean="0"/>
              <a:t>Results </a:t>
            </a:r>
            <a:r>
              <a:rPr lang="en-GB" sz="2200" dirty="0"/>
              <a:t>page </a:t>
            </a:r>
          </a:p>
          <a:p>
            <a:r>
              <a:rPr lang="en-GB" sz="2200" dirty="0" smtClean="0"/>
              <a:t>Page </a:t>
            </a:r>
            <a:r>
              <a:rPr lang="en-GB" sz="2200" dirty="0"/>
              <a:t>Display with specifically developed viewer </a:t>
            </a:r>
          </a:p>
          <a:p>
            <a:r>
              <a:rPr lang="en-GB" sz="2200" dirty="0" smtClean="0"/>
              <a:t>Browse </a:t>
            </a:r>
            <a:r>
              <a:rPr lang="en-GB" sz="2200" dirty="0"/>
              <a:t>by Date </a:t>
            </a:r>
          </a:p>
          <a:p>
            <a:r>
              <a:rPr lang="en-GB" sz="2200" dirty="0" smtClean="0"/>
              <a:t>Search </a:t>
            </a:r>
            <a:r>
              <a:rPr lang="en-GB" sz="2200" dirty="0"/>
              <a:t>History </a:t>
            </a:r>
          </a:p>
          <a:p>
            <a:r>
              <a:rPr lang="en-GB" sz="2200" dirty="0" smtClean="0"/>
              <a:t>Marked </a:t>
            </a:r>
            <a:r>
              <a:rPr lang="en-GB" sz="2200" dirty="0"/>
              <a:t>Items </a:t>
            </a:r>
          </a:p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74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874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Homepage</a:t>
            </a:r>
            <a:r>
              <a:rPr lang="en-GB" sz="2400" b="1" dirty="0"/>
              <a:t>: </a:t>
            </a:r>
            <a:endParaRPr lang="en-GB" sz="2400" b="1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						         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				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Navigation</a:t>
            </a:r>
          </a:p>
          <a:p>
            <a:pPr marL="0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						            </a:t>
            </a:r>
            <a:endParaRPr lang="en-GB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4396" y="2636912"/>
            <a:ext cx="5211094" cy="2896043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ent Arrow 4"/>
          <p:cNvSpPr/>
          <p:nvPr/>
        </p:nvSpPr>
        <p:spPr>
          <a:xfrm>
            <a:off x="809625" y="2636912"/>
            <a:ext cx="666031" cy="1944216"/>
          </a:xfrm>
          <a:prstGeom prst="bentArrow">
            <a:avLst>
              <a:gd name="adj1" fmla="val 27049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0607" y="2858886"/>
            <a:ext cx="1704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Basic </a:t>
            </a:r>
            <a:r>
              <a:rPr lang="en-GB" dirty="0"/>
              <a:t>Search </a:t>
            </a:r>
          </a:p>
          <a:p>
            <a:r>
              <a:rPr lang="en-GB" dirty="0"/>
              <a:t>Keyword/Entire Document and Limit by Date </a:t>
            </a:r>
          </a:p>
        </p:txBody>
      </p:sp>
      <p:sp>
        <p:nvSpPr>
          <p:cNvPr id="11" name="Bent Arrow 10"/>
          <p:cNvSpPr/>
          <p:nvPr/>
        </p:nvSpPr>
        <p:spPr>
          <a:xfrm flipH="1" flipV="1">
            <a:off x="7324148" y="4221088"/>
            <a:ext cx="920259" cy="10081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10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011" y="1458262"/>
            <a:ext cx="8229600" cy="4191000"/>
          </a:xfrm>
        </p:spPr>
        <p:txBody>
          <a:bodyPr/>
          <a:lstStyle/>
          <a:p>
            <a:pPr marL="0" indent="0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en-GB" sz="2400" b="1" dirty="0" smtClean="0"/>
              <a:t>Advanced Search: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3764" y="2457554"/>
            <a:ext cx="5090550" cy="2115112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83246" y="1972302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Fuzzy </a:t>
            </a:r>
            <a:r>
              <a:rPr lang="en-GB" sz="1200" dirty="0"/>
              <a:t>search looks for words similar to the specified term, in case the spelling has changed over time </a:t>
            </a:r>
          </a:p>
        </p:txBody>
      </p:sp>
      <p:sp>
        <p:nvSpPr>
          <p:cNvPr id="6" name="Bent Arrow 5"/>
          <p:cNvSpPr/>
          <p:nvPr/>
        </p:nvSpPr>
        <p:spPr>
          <a:xfrm flipH="1" flipV="1">
            <a:off x="7486676" y="3186252"/>
            <a:ext cx="593812" cy="65771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1" y="4725144"/>
            <a:ext cx="33491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Keyword </a:t>
            </a:r>
            <a:r>
              <a:rPr lang="en-GB" sz="1400" dirty="0"/>
              <a:t>or phrases search in Entire Document, Article Title, Author, Day of the Week, Page Number, Issue, Keyword, Document Number </a:t>
            </a:r>
          </a:p>
        </p:txBody>
      </p:sp>
      <p:sp>
        <p:nvSpPr>
          <p:cNvPr id="8" name="Bent Arrow 7"/>
          <p:cNvSpPr/>
          <p:nvPr/>
        </p:nvSpPr>
        <p:spPr>
          <a:xfrm flipH="1">
            <a:off x="7484442" y="4013657"/>
            <a:ext cx="589629" cy="72152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605233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Limit </a:t>
            </a:r>
            <a:r>
              <a:rPr lang="en-GB" sz="1400" dirty="0"/>
              <a:t>the search by date, section or article type </a:t>
            </a:r>
          </a:p>
        </p:txBody>
      </p:sp>
      <p:sp>
        <p:nvSpPr>
          <p:cNvPr id="10" name="Bent Arrow 9"/>
          <p:cNvSpPr/>
          <p:nvPr/>
        </p:nvSpPr>
        <p:spPr>
          <a:xfrm flipV="1">
            <a:off x="1115616" y="3515110"/>
            <a:ext cx="864096" cy="6720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33462"/>
            <a:ext cx="82296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en-GB" sz="2400" b="1" dirty="0" smtClean="0"/>
              <a:t>Results:</a:t>
            </a:r>
          </a:p>
          <a:p>
            <a:pPr marL="0" indent="0">
              <a:buNone/>
            </a:pPr>
            <a:endParaRPr lang="en-GB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80141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2765709"/>
            <a:ext cx="5269331" cy="2218174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5754" y="4121497"/>
            <a:ext cx="1623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Results </a:t>
            </a:r>
            <a:r>
              <a:rPr lang="en-GB" sz="1200" dirty="0"/>
              <a:t>can be limited by publication section and article type </a:t>
            </a:r>
          </a:p>
          <a:p>
            <a:r>
              <a:rPr lang="en-GB" sz="1200" dirty="0"/>
              <a:t>Search within results, start a new search and </a:t>
            </a:r>
            <a:r>
              <a:rPr lang="en-GB" sz="1200" dirty="0" smtClean="0"/>
              <a:t>flags to </a:t>
            </a:r>
            <a:r>
              <a:rPr lang="en-GB" sz="1200" dirty="0"/>
              <a:t>mark items </a:t>
            </a:r>
          </a:p>
        </p:txBody>
      </p:sp>
      <p:sp>
        <p:nvSpPr>
          <p:cNvPr id="7" name="Bent Arrow 6"/>
          <p:cNvSpPr/>
          <p:nvPr/>
        </p:nvSpPr>
        <p:spPr>
          <a:xfrm>
            <a:off x="762920" y="3085122"/>
            <a:ext cx="1216792" cy="10363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6301" y="4991899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From </a:t>
            </a:r>
            <a:r>
              <a:rPr lang="en-GB" sz="1200" dirty="0"/>
              <a:t>each </a:t>
            </a:r>
            <a:r>
              <a:rPr lang="en-GB" sz="1200" i="1" dirty="0"/>
              <a:t>thumbnail </a:t>
            </a:r>
            <a:r>
              <a:rPr lang="en-GB" sz="1200" dirty="0"/>
              <a:t>choose between Article, View Page and Browse Issue </a:t>
            </a:r>
          </a:p>
        </p:txBody>
      </p:sp>
      <p:sp>
        <p:nvSpPr>
          <p:cNvPr id="9" name="Bent Arrow 8"/>
          <p:cNvSpPr/>
          <p:nvPr/>
        </p:nvSpPr>
        <p:spPr>
          <a:xfrm rot="5400000" flipH="1" flipV="1">
            <a:off x="3823531" y="4622432"/>
            <a:ext cx="491309" cy="139589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68344" y="3761720"/>
            <a:ext cx="923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Results </a:t>
            </a:r>
            <a:r>
              <a:rPr lang="en-GB" sz="1200" dirty="0"/>
              <a:t>can be sorted in ascending, descending order or by relevance </a:t>
            </a:r>
          </a:p>
        </p:txBody>
      </p:sp>
      <p:sp>
        <p:nvSpPr>
          <p:cNvPr id="12" name="Bent Arrow 11"/>
          <p:cNvSpPr/>
          <p:nvPr/>
        </p:nvSpPr>
        <p:spPr>
          <a:xfrm rot="10800000" flipV="1">
            <a:off x="7541210" y="2778284"/>
            <a:ext cx="588811" cy="98343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7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Page </a:t>
            </a:r>
            <a:r>
              <a:rPr lang="en-GB" dirty="0"/>
              <a:t>Display: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555776" y="2902794"/>
            <a:ext cx="4114957" cy="1935486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644" y="3864927"/>
            <a:ext cx="1944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Article </a:t>
            </a:r>
            <a:r>
              <a:rPr lang="en-GB" sz="1200" dirty="0"/>
              <a:t>Title and publishing information </a:t>
            </a:r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Change the view of the article in order to see the entire page or issue </a:t>
            </a:r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Zoom options and page number </a:t>
            </a:r>
          </a:p>
        </p:txBody>
      </p:sp>
      <p:sp>
        <p:nvSpPr>
          <p:cNvPr id="5" name="Bent Arrow 4"/>
          <p:cNvSpPr/>
          <p:nvPr/>
        </p:nvSpPr>
        <p:spPr>
          <a:xfrm>
            <a:off x="1547664" y="3100969"/>
            <a:ext cx="648072" cy="62037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2572" y="4149080"/>
            <a:ext cx="1681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Search </a:t>
            </a:r>
            <a:r>
              <a:rPr lang="en-GB" sz="1200" dirty="0"/>
              <a:t>within article or </a:t>
            </a:r>
            <a:r>
              <a:rPr lang="en-GB" sz="1200" dirty="0" smtClean="0"/>
              <a:t>issue</a:t>
            </a:r>
          </a:p>
          <a:p>
            <a:pPr algn="ctr"/>
            <a:r>
              <a:rPr lang="en-GB" sz="1200" dirty="0" smtClean="0"/>
              <a:t> </a:t>
            </a:r>
            <a:endParaRPr lang="en-GB" sz="1200" dirty="0"/>
          </a:p>
          <a:p>
            <a:pPr algn="ctr"/>
            <a:r>
              <a:rPr lang="en-GB" sz="1200" dirty="0"/>
              <a:t>Print, Download/Save, E-mail, Cite and Bookmark the article </a:t>
            </a:r>
          </a:p>
        </p:txBody>
      </p:sp>
      <p:sp>
        <p:nvSpPr>
          <p:cNvPr id="7" name="Bent Arrow 6"/>
          <p:cNvSpPr/>
          <p:nvPr/>
        </p:nvSpPr>
        <p:spPr>
          <a:xfrm flipH="1">
            <a:off x="6922572" y="3024502"/>
            <a:ext cx="817779" cy="10323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58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r>
              <a:rPr lang="en-GB" sz="2600" dirty="0" smtClean="0"/>
              <a:t>Browse by Date: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8281" y="2708920"/>
            <a:ext cx="4803060" cy="2006093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884369"/>
            <a:ext cx="3387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date of the issue can be specified using the calendar</a:t>
            </a:r>
            <a:endParaRPr lang="en-GB" sz="1200" dirty="0"/>
          </a:p>
        </p:txBody>
      </p:sp>
      <p:sp>
        <p:nvSpPr>
          <p:cNvPr id="6" name="Bent Arrow 5"/>
          <p:cNvSpPr/>
          <p:nvPr/>
        </p:nvSpPr>
        <p:spPr>
          <a:xfrm>
            <a:off x="1028622" y="3167387"/>
            <a:ext cx="720080" cy="168782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855207"/>
            <a:ext cx="3269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 thumbnail image of the front page of the issue from the  specified date automatically appears. Click on the thumbnail to view it.</a:t>
            </a:r>
            <a:endParaRPr lang="en-GB" sz="1200" dirty="0"/>
          </a:p>
        </p:txBody>
      </p:sp>
      <p:sp>
        <p:nvSpPr>
          <p:cNvPr id="8" name="Bent Arrow 7"/>
          <p:cNvSpPr/>
          <p:nvPr/>
        </p:nvSpPr>
        <p:spPr>
          <a:xfrm flipH="1">
            <a:off x="7092277" y="3055007"/>
            <a:ext cx="840869" cy="1800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r>
              <a:rPr lang="en-GB" sz="2600" dirty="0" smtClean="0"/>
              <a:t>Issue Display/Results:</a:t>
            </a:r>
            <a:endParaRPr lang="en-GB" sz="2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996952"/>
            <a:ext cx="5971369" cy="2520280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2465" y="3158910"/>
            <a:ext cx="10801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Image </a:t>
            </a:r>
            <a:r>
              <a:rPr lang="en-GB" sz="1200" dirty="0"/>
              <a:t>of the front cover of the issue with the articles on the page listed and linked </a:t>
            </a:r>
          </a:p>
        </p:txBody>
      </p:sp>
      <p:sp>
        <p:nvSpPr>
          <p:cNvPr id="6" name="Bent Arrow 5"/>
          <p:cNvSpPr/>
          <p:nvPr/>
        </p:nvSpPr>
        <p:spPr>
          <a:xfrm flipV="1">
            <a:off x="683568" y="4575093"/>
            <a:ext cx="851163" cy="55922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67116" y="5101733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Scroll </a:t>
            </a:r>
            <a:r>
              <a:rPr lang="en-GB" sz="1200" dirty="0"/>
              <a:t>through Issue Contents in order to select a specific page </a:t>
            </a:r>
          </a:p>
        </p:txBody>
      </p:sp>
      <p:sp>
        <p:nvSpPr>
          <p:cNvPr id="8" name="Bent Arrow 7"/>
          <p:cNvSpPr/>
          <p:nvPr/>
        </p:nvSpPr>
        <p:spPr>
          <a:xfrm flipH="1">
            <a:off x="7884367" y="4437112"/>
            <a:ext cx="555067" cy="50733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89138"/>
            <a:ext cx="4608513" cy="407987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endParaRPr lang="en-GB" sz="2800" dirty="0">
              <a:solidFill>
                <a:srgbClr val="000066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800" dirty="0">
                <a:solidFill>
                  <a:srgbClr val="000066"/>
                </a:solidFill>
              </a:rPr>
              <a:t>“I knew from the first just what people wanted to read.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GB" sz="2800" dirty="0">
              <a:solidFill>
                <a:srgbClr val="000066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800" dirty="0">
                <a:solidFill>
                  <a:srgbClr val="000066"/>
                </a:solidFill>
              </a:rPr>
              <a:t>Three things which are always news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GB" sz="2800" dirty="0">
              <a:solidFill>
                <a:srgbClr val="000066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800" dirty="0">
                <a:solidFill>
                  <a:srgbClr val="000066"/>
                </a:solidFill>
              </a:rPr>
              <a:t>– health, sex and money” </a:t>
            </a:r>
            <a:endParaRPr lang="en-US" sz="2800" dirty="0">
              <a:solidFill>
                <a:srgbClr val="000066"/>
              </a:solidFill>
            </a:endParaRPr>
          </a:p>
        </p:txBody>
      </p:sp>
      <p:pic>
        <p:nvPicPr>
          <p:cNvPr id="3075" name="Picture 4" descr="Northcliff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2185988"/>
            <a:ext cx="2744788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525" y="5517232"/>
            <a:ext cx="274478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Lord </a:t>
            </a:r>
            <a:r>
              <a:rPr lang="en-GB" sz="1100" dirty="0" err="1" smtClean="0"/>
              <a:t>Northcliffe</a:t>
            </a:r>
            <a:r>
              <a:rPr lang="en-GB" sz="1100" dirty="0" smtClean="0"/>
              <a:t>, founder of the Daily </a:t>
            </a:r>
            <a:r>
              <a:rPr lang="en-GB" sz="1100" dirty="0"/>
              <a:t>Mail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7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r>
              <a:rPr lang="en-GB" sz="2600" dirty="0" smtClean="0"/>
              <a:t>Search History:</a:t>
            </a:r>
          </a:p>
          <a:p>
            <a:pPr marL="0" indent="0">
              <a:buNone/>
            </a:pPr>
            <a:endParaRPr lang="en-GB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683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898474"/>
            <a:ext cx="5763453" cy="2308325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71435" y="4252692"/>
            <a:ext cx="14085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Enables </a:t>
            </a:r>
            <a:r>
              <a:rPr lang="en-GB" sz="1400" dirty="0"/>
              <a:t>the user to revisit and revise previous searches </a:t>
            </a:r>
          </a:p>
        </p:txBody>
      </p:sp>
      <p:sp>
        <p:nvSpPr>
          <p:cNvPr id="6" name="Bent Arrow 5"/>
          <p:cNvSpPr/>
          <p:nvPr/>
        </p:nvSpPr>
        <p:spPr>
          <a:xfrm flipH="1">
            <a:off x="7065272" y="3356992"/>
            <a:ext cx="810419" cy="83709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9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sz="4400" b="1" dirty="0"/>
              <a:t>Conclusion 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600" b="1" dirty="0" smtClean="0"/>
          </a:p>
          <a:p>
            <a:pPr marL="0" indent="0">
              <a:buNone/>
            </a:pPr>
            <a:r>
              <a:rPr lang="en-GB" sz="2600" b="1" dirty="0" smtClean="0"/>
              <a:t>Key Facts: </a:t>
            </a:r>
            <a:endParaRPr lang="en-GB" sz="2600" dirty="0"/>
          </a:p>
          <a:p>
            <a:pPr marL="0" indent="0">
              <a:buNone/>
            </a:pPr>
            <a:r>
              <a:rPr lang="en-GB" sz="2200" dirty="0"/>
              <a:t>•</a:t>
            </a:r>
            <a:r>
              <a:rPr lang="en-GB" sz="2000" dirty="0"/>
              <a:t>Offers over </a:t>
            </a:r>
            <a:r>
              <a:rPr lang="en-GB" sz="2000" dirty="0" smtClean="0"/>
              <a:t>6.7 </a:t>
            </a:r>
            <a:r>
              <a:rPr lang="en-GB" sz="2000" dirty="0"/>
              <a:t>million articles </a:t>
            </a:r>
          </a:p>
          <a:p>
            <a:pPr marL="0" indent="0">
              <a:buNone/>
            </a:pPr>
            <a:r>
              <a:rPr lang="en-GB" sz="2000" dirty="0" smtClean="0"/>
              <a:t>•</a:t>
            </a:r>
            <a:r>
              <a:rPr lang="en-GB" sz="2000" dirty="0"/>
              <a:t>An essential resource for a large range of disciplines, including politics, history, science and the arts </a:t>
            </a:r>
          </a:p>
          <a:p>
            <a:pPr marL="0" indent="0">
              <a:buNone/>
            </a:pPr>
            <a:r>
              <a:rPr lang="en-GB" sz="2000" dirty="0" smtClean="0"/>
              <a:t>•Includes the rare Atlantic Edition (1923-1931) and Special Issues from the Paris Peace Conference (1919), George V’s Silver Jubilee (1935) and more.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12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1916832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2000" dirty="0"/>
              <a:t>To register for your free trial or request further information please contact us</a:t>
            </a:r>
            <a:r>
              <a:rPr lang="en-GB" sz="2000" dirty="0" smtClean="0"/>
              <a:t>:</a:t>
            </a:r>
          </a:p>
          <a:p>
            <a:r>
              <a:rPr lang="en-GB" sz="2000" dirty="0" smtClean="0"/>
              <a:t> </a:t>
            </a:r>
            <a:endParaRPr lang="en-GB" sz="2000" dirty="0"/>
          </a:p>
          <a:p>
            <a:r>
              <a:rPr lang="en-GB" sz="2000" dirty="0"/>
              <a:t>Email: emea.marketing@cengage.com </a:t>
            </a:r>
          </a:p>
          <a:p>
            <a:r>
              <a:rPr lang="en-GB" sz="2000" dirty="0"/>
              <a:t>Visit: http</a:t>
            </a:r>
            <a:r>
              <a:rPr lang="en-GB" sz="2000" dirty="0" smtClean="0"/>
              <a:t>://gale.cengage.co.uk/dailymail</a:t>
            </a:r>
          </a:p>
          <a:p>
            <a:r>
              <a:rPr lang="en-GB" sz="2000" dirty="0" smtClean="0"/>
              <a:t>Call </a:t>
            </a:r>
            <a:r>
              <a:rPr lang="en-GB" sz="2000" dirty="0"/>
              <a:t>us: +44 (0)1264 332424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3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396" y="1793802"/>
            <a:ext cx="4978896" cy="4352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GB" sz="1800" dirty="0" smtClean="0"/>
          </a:p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en-GB" sz="1800" i="1" dirty="0"/>
              <a:t>“A  penny newspaper for one halfpenny” 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GB" sz="1800" dirty="0"/>
              <a:t>The Daily Mail brought the news for the first time into the homes of millions, many of whom had never bought a newspaper before.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GB" sz="1800" dirty="0"/>
              <a:t>Coined the phrase “tabloid” – a chemist’s term for a small effervescent pill.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sz="1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GB" sz="1800" i="1" dirty="0"/>
              <a:t>“The busy man’s paper. All the news in 60 seconds” </a:t>
            </a:r>
            <a:endParaRPr lang="en-US" sz="1800" i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9750" y="3789363"/>
            <a:ext cx="799306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1800"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1800"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1800"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1800">
              <a:effectLst/>
            </a:endParaRP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1800">
              <a:effectLst/>
            </a:endParaRPr>
          </a:p>
        </p:txBody>
      </p:sp>
      <p:pic>
        <p:nvPicPr>
          <p:cNvPr id="4101" name="Picture 5" descr="first edi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043280"/>
            <a:ext cx="2698825" cy="3492165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5623445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issue of the Daily Mail 4 May 1896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0420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298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Key </a:t>
            </a:r>
            <a:r>
              <a:rPr lang="en-GB" sz="2400" b="1" dirty="0"/>
              <a:t>Features of </a:t>
            </a:r>
            <a:r>
              <a:rPr lang="en-GB" sz="2400" b="1" dirty="0" smtClean="0"/>
              <a:t>the</a:t>
            </a:r>
            <a:r>
              <a:rPr lang="en-GB" sz="2400" b="1" i="1" dirty="0" smtClean="0"/>
              <a:t> Daily Mail </a:t>
            </a:r>
            <a:r>
              <a:rPr lang="en-GB" sz="2400" b="1" dirty="0" smtClean="0"/>
              <a:t>Historical Archive 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A </a:t>
            </a:r>
            <a:r>
              <a:rPr lang="en-GB" sz="2000" dirty="0"/>
              <a:t>complete run from </a:t>
            </a:r>
            <a:r>
              <a:rPr lang="en-GB" sz="2000" dirty="0" smtClean="0"/>
              <a:t>1896 </a:t>
            </a:r>
            <a:r>
              <a:rPr lang="en-GB" sz="2000" dirty="0"/>
              <a:t>– </a:t>
            </a:r>
            <a:r>
              <a:rPr lang="en-GB" sz="2000" dirty="0" smtClean="0"/>
              <a:t>2004, </a:t>
            </a:r>
            <a:r>
              <a:rPr lang="en-GB" sz="2000" dirty="0"/>
              <a:t>including </a:t>
            </a:r>
            <a:r>
              <a:rPr lang="en-GB" sz="2000" dirty="0" smtClean="0"/>
              <a:t>over 1.2 million </a:t>
            </a:r>
            <a:r>
              <a:rPr lang="en-GB" sz="2000" dirty="0"/>
              <a:t>pages, </a:t>
            </a:r>
            <a:r>
              <a:rPr lang="en-GB" sz="2000" dirty="0" smtClean="0"/>
              <a:t>34,000 </a:t>
            </a:r>
            <a:r>
              <a:rPr lang="en-GB" sz="2000" dirty="0"/>
              <a:t>issues and </a:t>
            </a:r>
            <a:r>
              <a:rPr lang="en-GB" sz="2000" dirty="0" smtClean="0"/>
              <a:t>over 12 </a:t>
            </a:r>
            <a:r>
              <a:rPr lang="en-GB" sz="2000" dirty="0"/>
              <a:t>million </a:t>
            </a:r>
            <a:r>
              <a:rPr lang="en-GB" sz="2000" dirty="0" smtClean="0"/>
              <a:t>articles, including the rare Atlantic Edition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 smtClean="0"/>
              <a:t>Full </a:t>
            </a:r>
            <a:r>
              <a:rPr lang="en-GB" sz="2000" dirty="0"/>
              <a:t>text and keyword searchable 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Cross </a:t>
            </a:r>
            <a:r>
              <a:rPr lang="en-GB" sz="2000" dirty="0"/>
              <a:t>searchable with other Gale products via </a:t>
            </a:r>
          </a:p>
          <a:p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723" y="4365104"/>
            <a:ext cx="22383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352928" cy="381642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A </a:t>
            </a:r>
            <a:r>
              <a:rPr lang="en-GB" sz="2400" b="1" dirty="0"/>
              <a:t>Resource for History: </a:t>
            </a:r>
            <a:endParaRPr lang="en-GB" sz="2400" dirty="0"/>
          </a:p>
          <a:p>
            <a:pPr marL="0" indent="0">
              <a:buNone/>
            </a:pPr>
            <a:r>
              <a:rPr lang="en-GB" sz="2000" dirty="0"/>
              <a:t>Provides detailed articles </a:t>
            </a:r>
            <a:r>
              <a:rPr lang="en-GB" sz="2000" dirty="0" smtClean="0"/>
              <a:t>recording public reactions to key historic events including: </a:t>
            </a:r>
          </a:p>
          <a:p>
            <a:r>
              <a:rPr lang="en-GB" sz="2000" dirty="0" smtClean="0"/>
              <a:t>The Rise of Fascism in Europe</a:t>
            </a:r>
          </a:p>
          <a:p>
            <a:r>
              <a:rPr lang="en-GB" sz="2000" dirty="0" smtClean="0"/>
              <a:t>The End of both World Wars</a:t>
            </a:r>
          </a:p>
          <a:p>
            <a:r>
              <a:rPr lang="en-GB" sz="2000" dirty="0" smtClean="0"/>
              <a:t>The Coronation of Queen Elizabeth</a:t>
            </a:r>
          </a:p>
          <a:p>
            <a:r>
              <a:rPr lang="en-GB" sz="2000" dirty="0" smtClean="0"/>
              <a:t>The Falklands War</a:t>
            </a:r>
          </a:p>
          <a:p>
            <a:r>
              <a:rPr lang="en-GB" sz="2000" dirty="0" smtClean="0"/>
              <a:t>The Government of Tony Blair</a:t>
            </a:r>
            <a:endParaRPr lang="en-GB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1713">
            <a:off x="4909969" y="3150672"/>
            <a:ext cx="1444257" cy="1974552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6017">
            <a:off x="6536793" y="3160182"/>
            <a:ext cx="1515841" cy="2011445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6156176" y="5291336"/>
            <a:ext cx="2812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Daily Mail</a:t>
            </a:r>
            <a:r>
              <a:rPr lang="en-GB" sz="1400" dirty="0"/>
              <a:t> </a:t>
            </a:r>
            <a:r>
              <a:rPr lang="en-GB" sz="1400" dirty="0" smtClean="0"/>
              <a:t>Friday </a:t>
            </a:r>
            <a:r>
              <a:rPr lang="en-GB" sz="1400" dirty="0"/>
              <a:t>May </a:t>
            </a:r>
            <a:r>
              <a:rPr lang="en-GB" sz="1400" dirty="0" smtClean="0"/>
              <a:t>02 1997, p. 1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670847" y="5242695"/>
            <a:ext cx="2372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/>
              <a:t>Daily Mail</a:t>
            </a:r>
            <a:r>
              <a:rPr lang="en-GB" sz="1400" dirty="0"/>
              <a:t> </a:t>
            </a:r>
            <a:r>
              <a:rPr lang="en-GB" sz="1400" dirty="0" smtClean="0"/>
              <a:t>Wednesday May 9 </a:t>
            </a:r>
          </a:p>
          <a:p>
            <a:r>
              <a:rPr lang="en-GB" sz="1400" dirty="0" smtClean="0"/>
              <a:t>1945, </a:t>
            </a:r>
            <a:r>
              <a:rPr lang="en-GB" sz="1400" dirty="0"/>
              <a:t>p. </a:t>
            </a:r>
            <a:r>
              <a:rPr lang="en-GB" sz="1400" dirty="0" smtClean="0"/>
              <a:t>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57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94637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Women’s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2492243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Although owned and edited by men, the Daily Mail’s has always considered women as its primary audience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44469"/>
            <a:ext cx="1448831" cy="1813696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472388" y="4080737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1968 it launched the first supplement in a major newspaper devoted entirely to women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230" y="4080737"/>
            <a:ext cx="1460790" cy="1572784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564794"/>
            <a:ext cx="228099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Daily Mail</a:t>
            </a:r>
            <a:r>
              <a:rPr lang="en-GB" sz="1400" dirty="0"/>
              <a:t> </a:t>
            </a:r>
            <a:r>
              <a:rPr lang="en-GB" sz="1400" dirty="0" smtClean="0"/>
              <a:t>Thursday August 13 1914, </a:t>
            </a:r>
            <a:r>
              <a:rPr lang="en-GB" sz="1400" dirty="0"/>
              <a:t>p. 1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0749" y="5517232"/>
            <a:ext cx="3044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Daily Mail</a:t>
            </a:r>
            <a:r>
              <a:rPr lang="en-GB" sz="1400" dirty="0"/>
              <a:t> </a:t>
            </a:r>
            <a:r>
              <a:rPr lang="en-GB" sz="1400" dirty="0" smtClean="0"/>
              <a:t>Friday October 25 1968, </a:t>
            </a:r>
            <a:r>
              <a:rPr lang="en-GB" sz="1400" dirty="0"/>
              <a:t>p.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425" y="1945188"/>
            <a:ext cx="962259" cy="2294438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5599201" y="2104403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Daily Mail launched the first ever ‘Agony Aunt’ column in 1936, with Ann Temple’s ‘Human Case-Book’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4239626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Daily Mail</a:t>
            </a:r>
            <a:r>
              <a:rPr lang="en-GB" sz="1400" dirty="0" smtClean="0"/>
              <a:t>, Friday February 7, 1936, p.  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90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World War II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2826327"/>
            <a:ext cx="1781207" cy="2042833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826327"/>
            <a:ext cx="1668049" cy="2042833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3491880" y="500098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Daily Mail</a:t>
            </a:r>
            <a:r>
              <a:rPr lang="en-GB" sz="1200" dirty="0" smtClean="0"/>
              <a:t>, November 5 1942, p. 1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92530" y="5000984"/>
            <a:ext cx="2039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Mail</a:t>
            </a:r>
            <a:r>
              <a:rPr lang="en-GB" sz="1200" dirty="0"/>
              <a:t>, </a:t>
            </a:r>
            <a:r>
              <a:rPr lang="en-GB" sz="1200" dirty="0" smtClean="0"/>
              <a:t>June 7 1944,  </a:t>
            </a:r>
            <a:r>
              <a:rPr lang="en-GB" sz="1200" dirty="0"/>
              <a:t>p.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826326"/>
            <a:ext cx="1694146" cy="2042833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5940152" y="5000984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Mail</a:t>
            </a:r>
            <a:r>
              <a:rPr lang="en-GB" sz="1200" dirty="0"/>
              <a:t>, </a:t>
            </a:r>
            <a:r>
              <a:rPr lang="en-GB" sz="1200" dirty="0" smtClean="0"/>
              <a:t>September 3 1945, </a:t>
            </a:r>
            <a:r>
              <a:rPr lang="en-GB" sz="1200" dirty="0"/>
              <a:t>p. </a:t>
            </a:r>
            <a:r>
              <a:rPr lang="en-GB" sz="1200" dirty="0" smtClean="0"/>
              <a:t>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450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8839"/>
            <a:ext cx="4618856" cy="389540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History of Aviation</a:t>
            </a:r>
          </a:p>
          <a:p>
            <a:pPr marL="0" indent="0">
              <a:buNone/>
            </a:pPr>
            <a:r>
              <a:rPr lang="en-GB" sz="2000" i="1" dirty="0" smtClean="0"/>
              <a:t>The Daily Mail played a unique role in championing the new technology of flight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/>
              <a:t>Sponsored a £10,000 </a:t>
            </a:r>
            <a:r>
              <a:rPr lang="en-GB" sz="1600" dirty="0"/>
              <a:t>prize for first flight from London to </a:t>
            </a:r>
            <a:r>
              <a:rPr lang="en-GB" sz="1600" dirty="0" smtClean="0"/>
              <a:t>Manchester (won in 1909), and across the Atlantic (won in 1919)</a:t>
            </a:r>
          </a:p>
          <a:p>
            <a:pPr>
              <a:buFont typeface="Wingdings" pitchFamily="2" charset="2"/>
              <a:buChar char="§"/>
            </a:pPr>
            <a:endParaRPr lang="en-GB" sz="1600" dirty="0" smtClean="0"/>
          </a:p>
          <a:p>
            <a:pPr>
              <a:buFont typeface="Wingdings" pitchFamily="2" charset="2"/>
              <a:buChar char="§"/>
            </a:pPr>
            <a:r>
              <a:rPr lang="en-GB" sz="1600" dirty="0" smtClean="0"/>
              <a:t>Amelia Earhart and Amy Johnson reported exclusively for the </a:t>
            </a:r>
            <a:r>
              <a:rPr lang="en-GB" sz="1600" i="1" dirty="0" smtClean="0"/>
              <a:t>Daily Mail</a:t>
            </a:r>
          </a:p>
          <a:p>
            <a:pPr>
              <a:buFont typeface="Wingdings" pitchFamily="2" charset="2"/>
              <a:buChar char="§"/>
            </a:pPr>
            <a:endParaRPr lang="en-GB" sz="1600" dirty="0" smtClean="0"/>
          </a:p>
          <a:p>
            <a:pPr>
              <a:buFont typeface="Wingdings" pitchFamily="2" charset="2"/>
              <a:buChar char="§"/>
            </a:pPr>
            <a:r>
              <a:rPr lang="en-GB" sz="1600" dirty="0" smtClean="0"/>
              <a:t>The </a:t>
            </a:r>
            <a:r>
              <a:rPr lang="en-GB" sz="1600" i="1" dirty="0" smtClean="0"/>
              <a:t>Daily Mail </a:t>
            </a:r>
            <a:r>
              <a:rPr lang="en-GB" sz="1600" dirty="0" smtClean="0"/>
              <a:t>commissioned the </a:t>
            </a:r>
            <a:r>
              <a:rPr lang="en-GB" sz="1600" dirty="0"/>
              <a:t>Bristol Blenheim, </a:t>
            </a:r>
            <a:r>
              <a:rPr lang="en-GB" sz="1600" dirty="0" smtClean="0"/>
              <a:t>a powerful bomber that played a crucial role in WWII.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://callisto.ggsrv.com/imgsrv/FastFetch/DMHA/DMHA-1910-0429-0009-F?format=web&amp;scale=0.33&amp;crop=192+72+615+3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3535984" cy="1799615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51960" y="3954684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Mail, 29 April 1910, p9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9214" y="4236542"/>
            <a:ext cx="3622576" cy="1370704"/>
          </a:xfrm>
          <a:prstGeom prst="rect">
            <a:avLst/>
          </a:prstGeom>
          <a:effectLst>
            <a:glow rad="1270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4544" y="5607246"/>
            <a:ext cx="263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Daily Mail, 14 August 1935, p11</a:t>
            </a:r>
          </a:p>
        </p:txBody>
      </p:sp>
    </p:spTree>
    <p:extLst>
      <p:ext uri="{BB962C8B-B14F-4D97-AF65-F5344CB8AC3E}">
        <p14:creationId xmlns:p14="http://schemas.microsoft.com/office/powerpoint/2010/main" val="4074196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Crime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56" y="260648"/>
            <a:ext cx="796862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780928"/>
            <a:ext cx="1224136" cy="2313587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0" r="4534" b="5654"/>
          <a:stretch/>
        </p:blipFill>
        <p:spPr>
          <a:xfrm>
            <a:off x="3203848" y="2780929"/>
            <a:ext cx="1676400" cy="2313586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2843809" y="523471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/>
              <a:t>The </a:t>
            </a:r>
            <a:r>
              <a:rPr lang="en-GB" sz="1200" b="1" smtClean="0"/>
              <a:t>Lockerbie </a:t>
            </a:r>
            <a:r>
              <a:rPr lang="en-GB" sz="1200" b="1" dirty="0"/>
              <a:t>Bombing</a:t>
            </a:r>
          </a:p>
          <a:p>
            <a:r>
              <a:rPr lang="en-GB" sz="1200" i="1" dirty="0" smtClean="0"/>
              <a:t>Daily </a:t>
            </a:r>
            <a:r>
              <a:rPr lang="en-GB" sz="1200" i="1" dirty="0"/>
              <a:t>Mail</a:t>
            </a:r>
            <a:r>
              <a:rPr lang="en-GB" sz="1200" dirty="0"/>
              <a:t>, </a:t>
            </a:r>
            <a:r>
              <a:rPr lang="en-GB" sz="1200" dirty="0" smtClean="0"/>
              <a:t>December 22 1988, </a:t>
            </a:r>
            <a:r>
              <a:rPr lang="en-GB" sz="1200" dirty="0"/>
              <a:t>p. </a:t>
            </a:r>
            <a:r>
              <a:rPr lang="en-GB" sz="1200" dirty="0" smtClean="0"/>
              <a:t>1</a:t>
            </a:r>
          </a:p>
          <a:p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23471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Teenage gang </a:t>
            </a:r>
            <a:r>
              <a:rPr lang="en-GB" sz="1200" b="1" dirty="0" smtClean="0"/>
              <a:t>violence: Mods </a:t>
            </a:r>
            <a:r>
              <a:rPr lang="en-GB" sz="1200" b="1" dirty="0" err="1" smtClean="0"/>
              <a:t>vs</a:t>
            </a:r>
            <a:r>
              <a:rPr lang="en-GB" sz="1200" b="1" dirty="0" smtClean="0"/>
              <a:t> Rockers</a:t>
            </a:r>
            <a:endParaRPr lang="en-GB" sz="1200" b="1" dirty="0"/>
          </a:p>
          <a:p>
            <a:pPr algn="ctr"/>
            <a:r>
              <a:rPr lang="en-GB" sz="1200" i="1" dirty="0" smtClean="0"/>
              <a:t>Daily </a:t>
            </a:r>
            <a:r>
              <a:rPr lang="en-GB" sz="1200" i="1" dirty="0"/>
              <a:t>Mail</a:t>
            </a:r>
            <a:r>
              <a:rPr lang="en-GB" sz="1200" dirty="0"/>
              <a:t>, </a:t>
            </a:r>
            <a:r>
              <a:rPr lang="en-GB" sz="1200" dirty="0" smtClean="0"/>
              <a:t>May 18 1964, </a:t>
            </a:r>
            <a:r>
              <a:rPr lang="en-GB" sz="1200" dirty="0"/>
              <a:t>p. </a:t>
            </a:r>
            <a:r>
              <a:rPr lang="en-GB" sz="1200" dirty="0" smtClean="0"/>
              <a:t>1</a:t>
            </a:r>
          </a:p>
          <a:p>
            <a:endParaRPr lang="en-GB" sz="1200" dirty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7"/>
          <a:stretch/>
        </p:blipFill>
        <p:spPr>
          <a:xfrm>
            <a:off x="5724128" y="2780927"/>
            <a:ext cx="1783145" cy="2313588"/>
          </a:xfrm>
          <a:prstGeom prst="rect">
            <a:avLst/>
          </a:prstGeom>
          <a:effectLst>
            <a:glow rad="127000">
              <a:schemeClr val="tx1"/>
            </a:glow>
          </a:effectLst>
        </p:spPr>
      </p:pic>
      <p:sp>
        <p:nvSpPr>
          <p:cNvPr id="13" name="TextBox 12"/>
          <p:cNvSpPr txBox="1"/>
          <p:nvPr/>
        </p:nvSpPr>
        <p:spPr>
          <a:xfrm>
            <a:off x="5580112" y="523471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Murder of Jill Dando</a:t>
            </a:r>
          </a:p>
          <a:p>
            <a:r>
              <a:rPr lang="en-GB" sz="1200" i="1" dirty="0" smtClean="0"/>
              <a:t>Daily </a:t>
            </a:r>
            <a:r>
              <a:rPr lang="en-GB" sz="1200" i="1" dirty="0"/>
              <a:t>Mail</a:t>
            </a:r>
            <a:r>
              <a:rPr lang="en-GB" sz="1200" dirty="0"/>
              <a:t>, </a:t>
            </a:r>
            <a:r>
              <a:rPr lang="en-GB" sz="1200" dirty="0" smtClean="0"/>
              <a:t>April 27 1999, </a:t>
            </a:r>
            <a:r>
              <a:rPr lang="en-GB" sz="1200" dirty="0"/>
              <a:t>p. </a:t>
            </a:r>
            <a:r>
              <a:rPr lang="en-GB" sz="1200" dirty="0" smtClean="0"/>
              <a:t>1</a:t>
            </a:r>
          </a:p>
          <a:p>
            <a:endParaRPr lang="en-GB" sz="1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13872"/>
      </p:ext>
    </p:extLst>
  </p:cSld>
  <p:clrMapOvr>
    <a:masterClrMapping/>
  </p:clrMapOvr>
</p:sld>
</file>

<file path=ppt/theme/theme1.xml><?xml version="1.0" encoding="utf-8"?>
<a:theme xmlns:a="http://schemas.openxmlformats.org/drawingml/2006/main" name="GDC PowerPoi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6B5EC69071F47A95C4EA09C5F7457" ma:contentTypeVersion="5" ma:contentTypeDescription="Create a new document." ma:contentTypeScope="" ma:versionID="04b554cee64d675395f66e00ce5d205c">
  <xsd:schema xmlns:xsd="http://www.w3.org/2001/XMLSchema" xmlns:xs="http://www.w3.org/2001/XMLSchema" xmlns:p="http://schemas.microsoft.com/office/2006/metadata/properties" xmlns:ns2="1e88f18c-b9d6-4e21-b9cf-256498d6b57f" xmlns:ns3="6be7a782-9db9-4ece-b919-6323ac183fff" targetNamespace="http://schemas.microsoft.com/office/2006/metadata/properties" ma:root="true" ma:fieldsID="446af536b27fadcd630d6c7c3c4fde46" ns2:_="" ns3:_="">
    <xsd:import namespace="1e88f18c-b9d6-4e21-b9cf-256498d6b57f"/>
    <xsd:import namespace="6be7a782-9db9-4ece-b919-6323ac183ff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gkm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88f18c-b9d6-4e21-b9cf-256498d6b57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e7a782-9db9-4ece-b919-6323ac183fff" elementFormDefault="qualified">
    <xsd:import namespace="http://schemas.microsoft.com/office/2006/documentManagement/types"/>
    <xsd:import namespace="http://schemas.microsoft.com/office/infopath/2007/PartnerControls"/>
    <xsd:element name="vgkm" ma:index="10" nillable="true" ma:displayName="Person or Group" ma:list="UserInfo" ma:internalName="vgkm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gkm xmlns="6be7a782-9db9-4ece-b919-6323ac183fff">
      <UserInfo>
        <DisplayName/>
        <AccountId xsi:nil="true"/>
        <AccountType/>
      </UserInfo>
    </vgkm>
  </documentManagement>
</p:properties>
</file>

<file path=customXml/itemProps1.xml><?xml version="1.0" encoding="utf-8"?>
<ds:datastoreItem xmlns:ds="http://schemas.openxmlformats.org/officeDocument/2006/customXml" ds:itemID="{F397EC96-0C72-4FC2-A414-043E465781E4}"/>
</file>

<file path=customXml/itemProps2.xml><?xml version="1.0" encoding="utf-8"?>
<ds:datastoreItem xmlns:ds="http://schemas.openxmlformats.org/officeDocument/2006/customXml" ds:itemID="{EAA5B931-D901-416A-9563-1DBA59E03FD1}"/>
</file>

<file path=customXml/itemProps3.xml><?xml version="1.0" encoding="utf-8"?>
<ds:datastoreItem xmlns:ds="http://schemas.openxmlformats.org/officeDocument/2006/customXml" ds:itemID="{D642841F-652A-4F93-A3D2-52645EB84A36}"/>
</file>

<file path=docProps/app.xml><?xml version="1.0" encoding="utf-8"?>
<Properties xmlns="http://schemas.openxmlformats.org/officeDocument/2006/extended-properties" xmlns:vt="http://schemas.openxmlformats.org/officeDocument/2006/docPropsVTypes">
  <Template>GDC PowerPoint</Template>
  <TotalTime>0</TotalTime>
  <Words>891</Words>
  <Application>Microsoft Office PowerPoint</Application>
  <PresentationFormat>On-screen Show (4:3)</PresentationFormat>
  <Paragraphs>146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Calibri</vt:lpstr>
      <vt:lpstr>Wingdings</vt:lpstr>
      <vt:lpstr>GDC PowerPoint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2013-07-05T09:00:46Z</dcterms:created>
  <dcterms:modified xsi:type="dcterms:W3CDTF">2016-03-22T15:32:43Z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0x0101000606B5EC69071F47A95C4EA09C5F7457</vt:lpwstr>
  </property>
</Properties>
</file>