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s/slide2.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57" r:id="rId3"/>
    <p:sldId id="262" r:id="rId4"/>
    <p:sldId id="263" r:id="rId5"/>
    <p:sldId id="264" r:id="rId6"/>
    <p:sldId id="266" r:id="rId7"/>
    <p:sldId id="265" r:id="rId8"/>
    <p:sldId id="258" r:id="rId9"/>
    <p:sldId id="259" r:id="rId10"/>
    <p:sldId id="260" r:id="rId11"/>
    <p:sldId id="261"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2" d="100"/>
          <a:sy n="112" d="100"/>
        </p:scale>
        <p:origin x="-158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1298FD8-D6FB-45A7-A352-F95906B1C58B}" type="datetimeFigureOut">
              <a:rPr lang="en-GB" smtClean="0"/>
              <a:t>31/10/2014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39E6CA5-84BB-4E45-9DF3-8AE289102A01}" type="slidenum">
              <a:rPr lang="en-GB" smtClean="0"/>
              <a:t>‹#›</a:t>
            </a:fld>
            <a:endParaRPr lang="en-GB"/>
          </a:p>
        </p:txBody>
      </p:sp>
    </p:spTree>
    <p:extLst>
      <p:ext uri="{BB962C8B-B14F-4D97-AF65-F5344CB8AC3E}">
        <p14:creationId xmlns:p14="http://schemas.microsoft.com/office/powerpoint/2010/main" val="3881354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1298FD8-D6FB-45A7-A352-F95906B1C58B}" type="datetimeFigureOut">
              <a:rPr lang="en-GB" smtClean="0"/>
              <a:t>31/10/2014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39E6CA5-84BB-4E45-9DF3-8AE289102A01}" type="slidenum">
              <a:rPr lang="en-GB" smtClean="0"/>
              <a:t>‹#›</a:t>
            </a:fld>
            <a:endParaRPr lang="en-GB"/>
          </a:p>
        </p:txBody>
      </p:sp>
    </p:spTree>
    <p:extLst>
      <p:ext uri="{BB962C8B-B14F-4D97-AF65-F5344CB8AC3E}">
        <p14:creationId xmlns:p14="http://schemas.microsoft.com/office/powerpoint/2010/main" val="1571031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1298FD8-D6FB-45A7-A352-F95906B1C58B}" type="datetimeFigureOut">
              <a:rPr lang="en-GB" smtClean="0"/>
              <a:t>31/10/2014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39E6CA5-84BB-4E45-9DF3-8AE289102A01}" type="slidenum">
              <a:rPr lang="en-GB" smtClean="0"/>
              <a:t>‹#›</a:t>
            </a:fld>
            <a:endParaRPr lang="en-GB"/>
          </a:p>
        </p:txBody>
      </p:sp>
    </p:spTree>
    <p:extLst>
      <p:ext uri="{BB962C8B-B14F-4D97-AF65-F5344CB8AC3E}">
        <p14:creationId xmlns:p14="http://schemas.microsoft.com/office/powerpoint/2010/main" val="744572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1298FD8-D6FB-45A7-A352-F95906B1C58B}" type="datetimeFigureOut">
              <a:rPr lang="en-GB" smtClean="0"/>
              <a:t>31/10/2014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39E6CA5-84BB-4E45-9DF3-8AE289102A01}" type="slidenum">
              <a:rPr lang="en-GB" smtClean="0"/>
              <a:t>‹#›</a:t>
            </a:fld>
            <a:endParaRPr lang="en-GB"/>
          </a:p>
        </p:txBody>
      </p:sp>
    </p:spTree>
    <p:extLst>
      <p:ext uri="{BB962C8B-B14F-4D97-AF65-F5344CB8AC3E}">
        <p14:creationId xmlns:p14="http://schemas.microsoft.com/office/powerpoint/2010/main" val="553319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298FD8-D6FB-45A7-A352-F95906B1C58B}" type="datetimeFigureOut">
              <a:rPr lang="en-GB" smtClean="0"/>
              <a:t>31/10/2014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39E6CA5-84BB-4E45-9DF3-8AE289102A01}" type="slidenum">
              <a:rPr lang="en-GB" smtClean="0"/>
              <a:t>‹#›</a:t>
            </a:fld>
            <a:endParaRPr lang="en-GB"/>
          </a:p>
        </p:txBody>
      </p:sp>
    </p:spTree>
    <p:extLst>
      <p:ext uri="{BB962C8B-B14F-4D97-AF65-F5344CB8AC3E}">
        <p14:creationId xmlns:p14="http://schemas.microsoft.com/office/powerpoint/2010/main" val="2135871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1298FD8-D6FB-45A7-A352-F95906B1C58B}" type="datetimeFigureOut">
              <a:rPr lang="en-GB" smtClean="0"/>
              <a:t>31/10/2014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39E6CA5-84BB-4E45-9DF3-8AE289102A01}" type="slidenum">
              <a:rPr lang="en-GB" smtClean="0"/>
              <a:t>‹#›</a:t>
            </a:fld>
            <a:endParaRPr lang="en-GB"/>
          </a:p>
        </p:txBody>
      </p:sp>
    </p:spTree>
    <p:extLst>
      <p:ext uri="{BB962C8B-B14F-4D97-AF65-F5344CB8AC3E}">
        <p14:creationId xmlns:p14="http://schemas.microsoft.com/office/powerpoint/2010/main" val="1893001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1298FD8-D6FB-45A7-A352-F95906B1C58B}" type="datetimeFigureOut">
              <a:rPr lang="en-GB" smtClean="0"/>
              <a:t>31/10/2014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39E6CA5-84BB-4E45-9DF3-8AE289102A01}" type="slidenum">
              <a:rPr lang="en-GB" smtClean="0"/>
              <a:t>‹#›</a:t>
            </a:fld>
            <a:endParaRPr lang="en-GB"/>
          </a:p>
        </p:txBody>
      </p:sp>
    </p:spTree>
    <p:extLst>
      <p:ext uri="{BB962C8B-B14F-4D97-AF65-F5344CB8AC3E}">
        <p14:creationId xmlns:p14="http://schemas.microsoft.com/office/powerpoint/2010/main" val="3741111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1298FD8-D6FB-45A7-A352-F95906B1C58B}" type="datetimeFigureOut">
              <a:rPr lang="en-GB" smtClean="0"/>
              <a:t>31/10/2014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39E6CA5-84BB-4E45-9DF3-8AE289102A01}" type="slidenum">
              <a:rPr lang="en-GB" smtClean="0"/>
              <a:t>‹#›</a:t>
            </a:fld>
            <a:endParaRPr lang="en-GB"/>
          </a:p>
        </p:txBody>
      </p:sp>
    </p:spTree>
    <p:extLst>
      <p:ext uri="{BB962C8B-B14F-4D97-AF65-F5344CB8AC3E}">
        <p14:creationId xmlns:p14="http://schemas.microsoft.com/office/powerpoint/2010/main" val="3300552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298FD8-D6FB-45A7-A352-F95906B1C58B}" type="datetimeFigureOut">
              <a:rPr lang="en-GB" smtClean="0"/>
              <a:t>31/10/2014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39E6CA5-84BB-4E45-9DF3-8AE289102A01}" type="slidenum">
              <a:rPr lang="en-GB" smtClean="0"/>
              <a:t>‹#›</a:t>
            </a:fld>
            <a:endParaRPr lang="en-GB"/>
          </a:p>
        </p:txBody>
      </p:sp>
    </p:spTree>
    <p:extLst>
      <p:ext uri="{BB962C8B-B14F-4D97-AF65-F5344CB8AC3E}">
        <p14:creationId xmlns:p14="http://schemas.microsoft.com/office/powerpoint/2010/main" val="63723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298FD8-D6FB-45A7-A352-F95906B1C58B}" type="datetimeFigureOut">
              <a:rPr lang="en-GB" smtClean="0"/>
              <a:t>31/10/2014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39E6CA5-84BB-4E45-9DF3-8AE289102A01}" type="slidenum">
              <a:rPr lang="en-GB" smtClean="0"/>
              <a:t>‹#›</a:t>
            </a:fld>
            <a:endParaRPr lang="en-GB"/>
          </a:p>
        </p:txBody>
      </p:sp>
    </p:spTree>
    <p:extLst>
      <p:ext uri="{BB962C8B-B14F-4D97-AF65-F5344CB8AC3E}">
        <p14:creationId xmlns:p14="http://schemas.microsoft.com/office/powerpoint/2010/main" val="1326909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298FD8-D6FB-45A7-A352-F95906B1C58B}" type="datetimeFigureOut">
              <a:rPr lang="en-GB" smtClean="0"/>
              <a:t>31/10/2014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39E6CA5-84BB-4E45-9DF3-8AE289102A01}" type="slidenum">
              <a:rPr lang="en-GB" smtClean="0"/>
              <a:t>‹#›</a:t>
            </a:fld>
            <a:endParaRPr lang="en-GB"/>
          </a:p>
        </p:txBody>
      </p:sp>
    </p:spTree>
    <p:extLst>
      <p:ext uri="{BB962C8B-B14F-4D97-AF65-F5344CB8AC3E}">
        <p14:creationId xmlns:p14="http://schemas.microsoft.com/office/powerpoint/2010/main" val="1482382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298FD8-D6FB-45A7-A352-F95906B1C58B}" type="datetimeFigureOut">
              <a:rPr lang="en-GB" smtClean="0"/>
              <a:t>31/10/2014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9E6CA5-84BB-4E45-9DF3-8AE289102A01}" type="slidenum">
              <a:rPr lang="en-GB" smtClean="0"/>
              <a:t>‹#›</a:t>
            </a:fld>
            <a:endParaRPr lang="en-GB"/>
          </a:p>
        </p:txBody>
      </p:sp>
    </p:spTree>
    <p:extLst>
      <p:ext uri="{BB962C8B-B14F-4D97-AF65-F5344CB8AC3E}">
        <p14:creationId xmlns:p14="http://schemas.microsoft.com/office/powerpoint/2010/main" val="8777344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8.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30.jpg"/><Relationship Id="rId5" Type="http://schemas.openxmlformats.org/officeDocument/2006/relationships/image" Target="../media/image29.jpe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hyperlink" Target="mailto:Seth.Cayley@cengage.com" TargetMode="External"/><Relationship Id="rId5" Type="http://schemas.openxmlformats.org/officeDocument/2006/relationships/hyperlink" Target="mailto:Cornelia.lenz@cengage.com" TargetMode="Externa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tiff"/><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2.png"/><Relationship Id="rId7"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9.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hyperlink" Target="http://www.ljmu.ac.uk/HSS/124772.htm" TargetMode="Externa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2.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5.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332656"/>
            <a:ext cx="7110984" cy="2962656"/>
          </a:xfrm>
          <a:prstGeom prst="rect">
            <a:avLst/>
          </a:prstGeom>
        </p:spPr>
      </p:pic>
      <p:sp>
        <p:nvSpPr>
          <p:cNvPr id="5" name="Title 4"/>
          <p:cNvSpPr>
            <a:spLocks noGrp="1"/>
          </p:cNvSpPr>
          <p:nvPr>
            <p:ph type="ctrTitle"/>
          </p:nvPr>
        </p:nvSpPr>
        <p:spPr>
          <a:xfrm>
            <a:off x="1475656" y="3284984"/>
            <a:ext cx="6264696" cy="2376264"/>
          </a:xfrm>
        </p:spPr>
        <p:txBody>
          <a:bodyPr>
            <a:normAutofit/>
          </a:bodyPr>
          <a:lstStyle/>
          <a:p>
            <a:r>
              <a:rPr lang="en-GB" sz="2800" dirty="0"/>
              <a:t>P</a:t>
            </a:r>
            <a:r>
              <a:rPr lang="en-GB" sz="2800" dirty="0" smtClean="0"/>
              <a:t>resenting over 150 years of history, satire and humour, as recorded in the pages of </a:t>
            </a:r>
            <a:r>
              <a:rPr lang="en-GB" sz="2800" i="1" dirty="0" smtClean="0"/>
              <a:t>Punch </a:t>
            </a:r>
            <a:r>
              <a:rPr lang="en-GB" sz="2800" dirty="0" smtClean="0"/>
              <a:t>magazine</a:t>
            </a:r>
            <a:endParaRPr lang="en-GB" sz="2800" dirty="0"/>
          </a:p>
        </p:txBody>
      </p:sp>
      <p:pic>
        <p:nvPicPr>
          <p:cNvPr id="6" name="Content Placeholder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2" y="6002705"/>
            <a:ext cx="1982228" cy="85529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63888" y="5269816"/>
            <a:ext cx="5436096" cy="1465778"/>
          </a:xfrm>
          <a:prstGeom prst="rect">
            <a:avLst/>
          </a:prstGeom>
        </p:spPr>
      </p:pic>
      <p:sp>
        <p:nvSpPr>
          <p:cNvPr id="8" name="TextBox 7"/>
          <p:cNvSpPr txBox="1"/>
          <p:nvPr/>
        </p:nvSpPr>
        <p:spPr>
          <a:xfrm>
            <a:off x="2042816" y="2772217"/>
            <a:ext cx="4968552" cy="584775"/>
          </a:xfrm>
          <a:prstGeom prst="rect">
            <a:avLst/>
          </a:prstGeom>
          <a:noFill/>
        </p:spPr>
        <p:txBody>
          <a:bodyPr wrap="square" rtlCol="0">
            <a:spAutoFit/>
          </a:bodyPr>
          <a:lstStyle/>
          <a:p>
            <a:r>
              <a:rPr lang="en-GB" sz="3200" dirty="0" smtClean="0">
                <a:solidFill>
                  <a:srgbClr val="800000"/>
                </a:solidFill>
              </a:rPr>
              <a:t>Historical Archive 1841-1992</a:t>
            </a:r>
            <a:endParaRPr lang="en-GB" sz="3200" dirty="0">
              <a:solidFill>
                <a:srgbClr val="800000"/>
              </a:solidFill>
            </a:endParaRPr>
          </a:p>
        </p:txBody>
      </p:sp>
    </p:spTree>
    <p:extLst>
      <p:ext uri="{BB962C8B-B14F-4D97-AF65-F5344CB8AC3E}">
        <p14:creationId xmlns:p14="http://schemas.microsoft.com/office/powerpoint/2010/main" val="19782331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840" y="44624"/>
            <a:ext cx="2880320" cy="1200030"/>
          </a:xfrm>
          <a:prstGeom prst="rect">
            <a:avLst/>
          </a:prstGeom>
        </p:spPr>
      </p:pic>
      <p:pic>
        <p:nvPicPr>
          <p:cNvPr id="3" name="Content Placeholder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2" y="6002705"/>
            <a:ext cx="1982228" cy="855295"/>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63888" y="5269816"/>
            <a:ext cx="5436096" cy="1465778"/>
          </a:xfrm>
          <a:prstGeom prst="rect">
            <a:avLst/>
          </a:prstGeom>
        </p:spPr>
      </p:pic>
      <p:sp>
        <p:nvSpPr>
          <p:cNvPr id="5" name="TextBox 4"/>
          <p:cNvSpPr txBox="1"/>
          <p:nvPr/>
        </p:nvSpPr>
        <p:spPr>
          <a:xfrm>
            <a:off x="467544" y="1412776"/>
            <a:ext cx="2376264" cy="369332"/>
          </a:xfrm>
          <a:prstGeom prst="rect">
            <a:avLst/>
          </a:prstGeom>
          <a:noFill/>
        </p:spPr>
        <p:txBody>
          <a:bodyPr wrap="square" rtlCol="0">
            <a:spAutoFit/>
          </a:bodyPr>
          <a:lstStyle/>
          <a:p>
            <a:r>
              <a:rPr lang="en-GB" dirty="0" smtClean="0">
                <a:solidFill>
                  <a:srgbClr val="800000"/>
                </a:solidFill>
              </a:rPr>
              <a:t>International Coverage:</a:t>
            </a:r>
            <a:endParaRPr lang="en-GB" dirty="0">
              <a:solidFill>
                <a:srgbClr val="800000"/>
              </a:solidFill>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38573" y="1782108"/>
            <a:ext cx="2250830" cy="3024336"/>
          </a:xfrm>
          <a:prstGeom prst="rect">
            <a:avLst/>
          </a:prstGeom>
        </p:spPr>
      </p:pic>
      <p:sp>
        <p:nvSpPr>
          <p:cNvPr id="7" name="TextBox 6"/>
          <p:cNvSpPr txBox="1"/>
          <p:nvPr/>
        </p:nvSpPr>
        <p:spPr>
          <a:xfrm>
            <a:off x="3816120" y="4799970"/>
            <a:ext cx="1295736" cy="430887"/>
          </a:xfrm>
          <a:prstGeom prst="rect">
            <a:avLst/>
          </a:prstGeom>
          <a:noFill/>
        </p:spPr>
        <p:txBody>
          <a:bodyPr wrap="square" rtlCol="0">
            <a:spAutoFit/>
          </a:bodyPr>
          <a:lstStyle/>
          <a:p>
            <a:pPr algn="ctr"/>
            <a:r>
              <a:rPr lang="en-GB" sz="1100" dirty="0" smtClean="0"/>
              <a:t>Russia</a:t>
            </a:r>
            <a:br>
              <a:rPr lang="en-GB" sz="1100" dirty="0" smtClean="0"/>
            </a:br>
            <a:r>
              <a:rPr lang="en-GB" sz="1100" dirty="0" smtClean="0"/>
              <a:t>October 22, 1919</a:t>
            </a:r>
            <a:endParaRPr lang="en-GB" sz="1100" dirty="0"/>
          </a:p>
        </p:txBody>
      </p:sp>
      <p:sp>
        <p:nvSpPr>
          <p:cNvPr id="9" name="TextBox 8"/>
          <p:cNvSpPr txBox="1"/>
          <p:nvPr/>
        </p:nvSpPr>
        <p:spPr>
          <a:xfrm>
            <a:off x="1214337" y="2008801"/>
            <a:ext cx="1152128" cy="430887"/>
          </a:xfrm>
          <a:prstGeom prst="rect">
            <a:avLst/>
          </a:prstGeom>
          <a:noFill/>
        </p:spPr>
        <p:txBody>
          <a:bodyPr wrap="square" rtlCol="0">
            <a:spAutoFit/>
          </a:bodyPr>
          <a:lstStyle/>
          <a:p>
            <a:pPr algn="ctr"/>
            <a:r>
              <a:rPr lang="en-GB" sz="1100" dirty="0" smtClean="0"/>
              <a:t>America</a:t>
            </a:r>
            <a:br>
              <a:rPr lang="en-GB" sz="1100" dirty="0" smtClean="0"/>
            </a:br>
            <a:r>
              <a:rPr lang="en-GB" sz="1100" dirty="0" smtClean="0"/>
              <a:t>June 07, 1862</a:t>
            </a:r>
            <a:endParaRPr lang="en-GB" sz="1100" dirty="0"/>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3568" y="2408911"/>
            <a:ext cx="2213666" cy="3097833"/>
          </a:xfrm>
          <a:prstGeom prst="rect">
            <a:avLst/>
          </a:prstGeom>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02869" y="2384394"/>
            <a:ext cx="2400174" cy="3122350"/>
          </a:xfrm>
          <a:prstGeom prst="rect">
            <a:avLst/>
          </a:prstGeom>
        </p:spPr>
      </p:pic>
      <p:sp>
        <p:nvSpPr>
          <p:cNvPr id="12" name="TextBox 11"/>
          <p:cNvSpPr txBox="1"/>
          <p:nvPr/>
        </p:nvSpPr>
        <p:spPr>
          <a:xfrm>
            <a:off x="6571554" y="1993930"/>
            <a:ext cx="1262804" cy="430887"/>
          </a:xfrm>
          <a:prstGeom prst="rect">
            <a:avLst/>
          </a:prstGeom>
          <a:noFill/>
        </p:spPr>
        <p:txBody>
          <a:bodyPr wrap="square" rtlCol="0">
            <a:spAutoFit/>
          </a:bodyPr>
          <a:lstStyle/>
          <a:p>
            <a:pPr algn="ctr"/>
            <a:r>
              <a:rPr lang="en-GB" sz="1100" dirty="0" smtClean="0"/>
              <a:t>China</a:t>
            </a:r>
            <a:br>
              <a:rPr lang="en-GB" sz="1100" dirty="0" smtClean="0"/>
            </a:br>
            <a:r>
              <a:rPr lang="en-GB" sz="1100" dirty="0" smtClean="0"/>
              <a:t>October 19, 1966</a:t>
            </a:r>
            <a:endParaRPr lang="en-GB" sz="1100" dirty="0"/>
          </a:p>
        </p:txBody>
      </p:sp>
    </p:spTree>
    <p:extLst>
      <p:ext uri="{BB962C8B-B14F-4D97-AF65-F5344CB8AC3E}">
        <p14:creationId xmlns:p14="http://schemas.microsoft.com/office/powerpoint/2010/main" val="9698981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840" y="44624"/>
            <a:ext cx="2880320" cy="1200030"/>
          </a:xfrm>
          <a:prstGeom prst="rect">
            <a:avLst/>
          </a:prstGeom>
        </p:spPr>
      </p:pic>
      <p:pic>
        <p:nvPicPr>
          <p:cNvPr id="4" name="Content Placeholder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2" y="6002705"/>
            <a:ext cx="1982228" cy="855295"/>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63888" y="5269816"/>
            <a:ext cx="5436096" cy="1465778"/>
          </a:xfrm>
          <a:prstGeom prst="rect">
            <a:avLst/>
          </a:prstGeom>
        </p:spPr>
      </p:pic>
      <p:sp>
        <p:nvSpPr>
          <p:cNvPr id="6" name="TextBox 5"/>
          <p:cNvSpPr txBox="1"/>
          <p:nvPr/>
        </p:nvSpPr>
        <p:spPr>
          <a:xfrm>
            <a:off x="467543" y="1412776"/>
            <a:ext cx="4608513" cy="369332"/>
          </a:xfrm>
          <a:prstGeom prst="rect">
            <a:avLst/>
          </a:prstGeom>
          <a:noFill/>
        </p:spPr>
        <p:txBody>
          <a:bodyPr wrap="square" rtlCol="0">
            <a:spAutoFit/>
          </a:bodyPr>
          <a:lstStyle/>
          <a:p>
            <a:r>
              <a:rPr lang="en-GB" i="1" dirty="0" smtClean="0">
                <a:solidFill>
                  <a:srgbClr val="800000"/>
                </a:solidFill>
              </a:rPr>
              <a:t>Punch</a:t>
            </a:r>
            <a:r>
              <a:rPr lang="en-GB" dirty="0" smtClean="0">
                <a:solidFill>
                  <a:srgbClr val="800000"/>
                </a:solidFill>
              </a:rPr>
              <a:t> as a Resource for Teaching and Learning:</a:t>
            </a:r>
            <a:endParaRPr lang="en-GB" dirty="0">
              <a:solidFill>
                <a:srgbClr val="800000"/>
              </a:solidFill>
            </a:endParaRPr>
          </a:p>
        </p:txBody>
      </p:sp>
      <p:sp>
        <p:nvSpPr>
          <p:cNvPr id="7" name="Rectangle 6"/>
          <p:cNvSpPr/>
          <p:nvPr/>
        </p:nvSpPr>
        <p:spPr>
          <a:xfrm>
            <a:off x="467544" y="1844824"/>
            <a:ext cx="4248472" cy="4185761"/>
          </a:xfrm>
          <a:prstGeom prst="rect">
            <a:avLst/>
          </a:prstGeom>
        </p:spPr>
        <p:txBody>
          <a:bodyPr wrap="square">
            <a:spAutoFit/>
          </a:bodyPr>
          <a:lstStyle/>
          <a:p>
            <a:r>
              <a:rPr lang="en-GB" sz="1400" dirty="0" smtClean="0"/>
              <a:t>The Women’s Movement and the Suffragettes as represented in </a:t>
            </a:r>
            <a:r>
              <a:rPr lang="en-GB" sz="1400" i="1" dirty="0" smtClean="0"/>
              <a:t>Punch</a:t>
            </a:r>
            <a:endParaRPr lang="en-GB" sz="1400" dirty="0" smtClean="0"/>
          </a:p>
          <a:p>
            <a:pPr marL="285750" indent="-285750">
              <a:buFont typeface="Arial" pitchFamily="34" charset="0"/>
              <a:buChar char="•"/>
            </a:pPr>
            <a:endParaRPr lang="en-GB" sz="1400" dirty="0"/>
          </a:p>
          <a:p>
            <a:pPr marL="285750" indent="-285750">
              <a:buFont typeface="Arial" pitchFamily="34" charset="0"/>
              <a:buChar char="•"/>
            </a:pPr>
            <a:r>
              <a:rPr lang="en-GB" sz="1400" dirty="0" smtClean="0"/>
              <a:t>A general search for “Suffragettes” will retrieve 247 results</a:t>
            </a:r>
          </a:p>
          <a:p>
            <a:pPr marL="285750" indent="-285750">
              <a:buFont typeface="Arial" pitchFamily="34" charset="0"/>
              <a:buChar char="•"/>
            </a:pPr>
            <a:endParaRPr lang="en-GB" sz="1400" i="1" dirty="0" smtClean="0"/>
          </a:p>
          <a:p>
            <a:pPr marL="285750" indent="-285750">
              <a:buFont typeface="Arial" pitchFamily="34" charset="0"/>
              <a:buChar char="•"/>
            </a:pPr>
            <a:r>
              <a:rPr lang="en-GB" sz="1400" i="1" dirty="0" smtClean="0"/>
              <a:t>Punch, </a:t>
            </a:r>
            <a:r>
              <a:rPr lang="en-GB" sz="1400" dirty="0" smtClean="0"/>
              <a:t>while following the development of women’s rights, does insinuate that suffragettes themselves do not fully comprehend the situation</a:t>
            </a:r>
          </a:p>
          <a:p>
            <a:pPr marL="285750" indent="-285750">
              <a:buFont typeface="Arial" pitchFamily="34" charset="0"/>
              <a:buChar char="•"/>
            </a:pPr>
            <a:endParaRPr lang="en-GB" sz="1400" dirty="0" smtClean="0"/>
          </a:p>
          <a:p>
            <a:pPr marL="285750" indent="-285750">
              <a:buFont typeface="Arial" pitchFamily="34" charset="0"/>
              <a:buChar char="•"/>
            </a:pPr>
            <a:r>
              <a:rPr lang="en-GB" sz="1400" dirty="0" smtClean="0"/>
              <a:t>Questions for students:</a:t>
            </a:r>
          </a:p>
          <a:p>
            <a:pPr marL="742950" lvl="1" indent="-285750">
              <a:buFont typeface="Arial" pitchFamily="34" charset="0"/>
              <a:buChar char="•"/>
            </a:pPr>
            <a:r>
              <a:rPr lang="en-GB" sz="1400" dirty="0" smtClean="0"/>
              <a:t>Do you think </a:t>
            </a:r>
            <a:r>
              <a:rPr lang="en-GB" sz="1400" i="1" dirty="0" smtClean="0"/>
              <a:t>Punch</a:t>
            </a:r>
            <a:r>
              <a:rPr lang="en-GB" sz="1400" dirty="0" smtClean="0"/>
              <a:t> supports or opposes the movement for women’s suffrage?</a:t>
            </a:r>
          </a:p>
          <a:p>
            <a:pPr marL="742950" lvl="1" indent="-285750">
              <a:buFont typeface="Arial" pitchFamily="34" charset="0"/>
              <a:buChar char="•"/>
            </a:pPr>
            <a:endParaRPr lang="en-GB" sz="1400" dirty="0" smtClean="0"/>
          </a:p>
          <a:p>
            <a:pPr marL="742950" lvl="1" indent="-285750">
              <a:buFont typeface="Arial" pitchFamily="34" charset="0"/>
              <a:buChar char="•"/>
            </a:pPr>
            <a:r>
              <a:rPr lang="en-GB" sz="1400" dirty="0" smtClean="0"/>
              <a:t>Does </a:t>
            </a:r>
            <a:r>
              <a:rPr lang="en-GB" sz="1400" i="1" dirty="0" smtClean="0"/>
              <a:t>Punch</a:t>
            </a:r>
            <a:r>
              <a:rPr lang="en-GB" sz="1400" dirty="0" smtClean="0"/>
              <a:t> have a consistent view of the issue?</a:t>
            </a:r>
          </a:p>
          <a:p>
            <a:pPr marL="742950" lvl="1" indent="-285750">
              <a:buFont typeface="Arial" pitchFamily="34" charset="0"/>
              <a:buChar char="•"/>
            </a:pPr>
            <a:endParaRPr lang="en-GB" sz="1400" dirty="0" smtClean="0"/>
          </a:p>
          <a:p>
            <a:pPr marL="742950" lvl="1" indent="-285750">
              <a:buFont typeface="Arial" pitchFamily="34" charset="0"/>
              <a:buChar char="•"/>
            </a:pPr>
            <a:r>
              <a:rPr lang="en-GB" sz="1400" dirty="0" smtClean="0"/>
              <a:t>How representative do you think </a:t>
            </a:r>
            <a:r>
              <a:rPr lang="en-GB" sz="1400" i="1" dirty="0" smtClean="0"/>
              <a:t>Punch</a:t>
            </a:r>
            <a:r>
              <a:rPr lang="en-GB" sz="1400" dirty="0" smtClean="0"/>
              <a:t> was of contemporary opinion?</a:t>
            </a:r>
            <a:endParaRPr lang="en-GB" sz="1400" dirty="0"/>
          </a:p>
        </p:txBody>
      </p:sp>
      <p:sp>
        <p:nvSpPr>
          <p:cNvPr id="8" name="TextBox 7"/>
          <p:cNvSpPr txBox="1"/>
          <p:nvPr/>
        </p:nvSpPr>
        <p:spPr>
          <a:xfrm>
            <a:off x="5004048" y="3068960"/>
            <a:ext cx="1008112" cy="261610"/>
          </a:xfrm>
          <a:prstGeom prst="rect">
            <a:avLst/>
          </a:prstGeom>
          <a:noFill/>
        </p:spPr>
        <p:txBody>
          <a:bodyPr wrap="square" rtlCol="0">
            <a:spAutoFit/>
          </a:bodyPr>
          <a:lstStyle/>
          <a:p>
            <a:r>
              <a:rPr lang="en-GB" sz="1100" dirty="0" smtClean="0"/>
              <a:t>April 14, 1909</a:t>
            </a:r>
            <a:endParaRPr lang="en-GB" sz="1100" dirty="0"/>
          </a:p>
        </p:txBody>
      </p:sp>
      <p:pic>
        <p:nvPicPr>
          <p:cNvPr id="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32239" y="1124728"/>
            <a:ext cx="2208485" cy="269498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41439" y="3330570"/>
            <a:ext cx="3028171" cy="2222211"/>
          </a:xfrm>
          <a:prstGeom prst="rect">
            <a:avLst/>
          </a:prstGeom>
        </p:spPr>
      </p:pic>
      <p:sp>
        <p:nvSpPr>
          <p:cNvPr id="10" name="TextBox 9"/>
          <p:cNvSpPr txBox="1"/>
          <p:nvPr/>
        </p:nvSpPr>
        <p:spPr>
          <a:xfrm>
            <a:off x="7332424" y="863118"/>
            <a:ext cx="1200015" cy="261610"/>
          </a:xfrm>
          <a:prstGeom prst="rect">
            <a:avLst/>
          </a:prstGeom>
          <a:noFill/>
        </p:spPr>
        <p:txBody>
          <a:bodyPr wrap="square" rtlCol="0">
            <a:spAutoFit/>
          </a:bodyPr>
          <a:lstStyle/>
          <a:p>
            <a:r>
              <a:rPr lang="en-GB" sz="1100" dirty="0" smtClean="0"/>
              <a:t>January 01, 1908</a:t>
            </a:r>
            <a:endParaRPr lang="en-GB" sz="1100" dirty="0"/>
          </a:p>
        </p:txBody>
      </p:sp>
    </p:spTree>
    <p:extLst>
      <p:ext uri="{BB962C8B-B14F-4D97-AF65-F5344CB8AC3E}">
        <p14:creationId xmlns:p14="http://schemas.microsoft.com/office/powerpoint/2010/main" val="27390453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840" y="44624"/>
            <a:ext cx="2880320" cy="1200030"/>
          </a:xfrm>
          <a:prstGeom prst="rect">
            <a:avLst/>
          </a:prstGeom>
        </p:spPr>
      </p:pic>
      <p:pic>
        <p:nvPicPr>
          <p:cNvPr id="3" name="Content Placeholder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2" y="6002705"/>
            <a:ext cx="1982228" cy="855295"/>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63888" y="5269816"/>
            <a:ext cx="5436096" cy="1465778"/>
          </a:xfrm>
          <a:prstGeom prst="rect">
            <a:avLst/>
          </a:prstGeom>
        </p:spPr>
      </p:pic>
      <p:sp>
        <p:nvSpPr>
          <p:cNvPr id="5" name="TextBox 4"/>
          <p:cNvSpPr txBox="1"/>
          <p:nvPr/>
        </p:nvSpPr>
        <p:spPr>
          <a:xfrm>
            <a:off x="1527096" y="1735941"/>
            <a:ext cx="6120680" cy="646331"/>
          </a:xfrm>
          <a:prstGeom prst="rect">
            <a:avLst/>
          </a:prstGeom>
          <a:noFill/>
        </p:spPr>
        <p:txBody>
          <a:bodyPr wrap="square" rtlCol="0">
            <a:spAutoFit/>
          </a:bodyPr>
          <a:lstStyle/>
          <a:p>
            <a:r>
              <a:rPr lang="en-GB" dirty="0" smtClean="0">
                <a:solidFill>
                  <a:srgbClr val="800000"/>
                </a:solidFill>
              </a:rPr>
              <a:t>If you have any questions or queries, please contact the Library Reference Publishing team:</a:t>
            </a:r>
            <a:endParaRPr lang="en-GB" dirty="0">
              <a:solidFill>
                <a:srgbClr val="800000"/>
              </a:solidFill>
            </a:endParaRPr>
          </a:p>
        </p:txBody>
      </p:sp>
      <p:sp>
        <p:nvSpPr>
          <p:cNvPr id="7" name="Rectangle 6"/>
          <p:cNvSpPr/>
          <p:nvPr/>
        </p:nvSpPr>
        <p:spPr>
          <a:xfrm>
            <a:off x="1527096" y="2591033"/>
            <a:ext cx="5997232" cy="2062103"/>
          </a:xfrm>
          <a:prstGeom prst="rect">
            <a:avLst/>
          </a:prstGeom>
        </p:spPr>
        <p:txBody>
          <a:bodyPr wrap="square">
            <a:spAutoFit/>
          </a:bodyPr>
          <a:lstStyle/>
          <a:p>
            <a:r>
              <a:rPr lang="en-GB" sz="1600" dirty="0" smtClean="0"/>
              <a:t>Cornelia Lenz</a:t>
            </a:r>
          </a:p>
          <a:p>
            <a:r>
              <a:rPr lang="en-GB" sz="1600" dirty="0" smtClean="0"/>
              <a:t>Digital Product Editor</a:t>
            </a:r>
          </a:p>
          <a:p>
            <a:r>
              <a:rPr lang="en-GB" sz="1600" dirty="0" smtClean="0">
                <a:hlinkClick r:id="rId5"/>
              </a:rPr>
              <a:t>Cornelia.Lenz@cengage.com</a:t>
            </a:r>
            <a:endParaRPr lang="en-GB" sz="1600" dirty="0" smtClean="0"/>
          </a:p>
          <a:p>
            <a:endParaRPr lang="en-GB" sz="1600" dirty="0"/>
          </a:p>
          <a:p>
            <a:r>
              <a:rPr lang="en-GB" sz="1600" dirty="0" smtClean="0"/>
              <a:t>Seth Cayley</a:t>
            </a:r>
          </a:p>
          <a:p>
            <a:r>
              <a:rPr lang="en-GB" sz="1600" dirty="0" smtClean="0"/>
              <a:t>Head of Research Publishing</a:t>
            </a:r>
          </a:p>
          <a:p>
            <a:r>
              <a:rPr lang="en-GB" sz="1600" dirty="0" smtClean="0">
                <a:hlinkClick r:id="rId6"/>
              </a:rPr>
              <a:t>Seth.Cayley@cengage.com</a:t>
            </a:r>
            <a:endParaRPr lang="en-GB" sz="1600" dirty="0" smtClean="0"/>
          </a:p>
          <a:p>
            <a:endParaRPr lang="en-GB" sz="1600" dirty="0" smtClean="0"/>
          </a:p>
        </p:txBody>
      </p:sp>
    </p:spTree>
    <p:extLst>
      <p:ext uri="{BB962C8B-B14F-4D97-AF65-F5344CB8AC3E}">
        <p14:creationId xmlns:p14="http://schemas.microsoft.com/office/powerpoint/2010/main" val="3617924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840" y="44624"/>
            <a:ext cx="2880320" cy="1200030"/>
          </a:xfrm>
          <a:prstGeom prst="rect">
            <a:avLst/>
          </a:prstGeom>
        </p:spPr>
      </p:pic>
      <p:pic>
        <p:nvPicPr>
          <p:cNvPr id="5" name="Content Placeholder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2" y="6002705"/>
            <a:ext cx="1982228" cy="855295"/>
          </a:xfrm>
          <a:prstGeom prst="rect">
            <a:avLst/>
          </a:prstGeom>
        </p:spPr>
      </p:pic>
      <p:sp>
        <p:nvSpPr>
          <p:cNvPr id="6" name="TextBox 5"/>
          <p:cNvSpPr txBox="1"/>
          <p:nvPr/>
        </p:nvSpPr>
        <p:spPr>
          <a:xfrm>
            <a:off x="467544" y="1412776"/>
            <a:ext cx="7272808" cy="369332"/>
          </a:xfrm>
          <a:prstGeom prst="rect">
            <a:avLst/>
          </a:prstGeom>
          <a:noFill/>
        </p:spPr>
        <p:txBody>
          <a:bodyPr wrap="square" rtlCol="0">
            <a:spAutoFit/>
          </a:bodyPr>
          <a:lstStyle/>
          <a:p>
            <a:r>
              <a:rPr lang="en-GB" dirty="0" smtClean="0">
                <a:solidFill>
                  <a:srgbClr val="800000"/>
                </a:solidFill>
              </a:rPr>
              <a:t>Key features in the </a:t>
            </a:r>
            <a:r>
              <a:rPr lang="en-GB" i="1" dirty="0" smtClean="0">
                <a:solidFill>
                  <a:srgbClr val="800000"/>
                </a:solidFill>
              </a:rPr>
              <a:t>Punch Historical Archive:</a:t>
            </a:r>
            <a:endParaRPr lang="en-GB" dirty="0">
              <a:solidFill>
                <a:srgbClr val="800000"/>
              </a:solidFill>
            </a:endParaRPr>
          </a:p>
        </p:txBody>
      </p:sp>
      <p:sp>
        <p:nvSpPr>
          <p:cNvPr id="7" name="TextBox 6"/>
          <p:cNvSpPr txBox="1"/>
          <p:nvPr/>
        </p:nvSpPr>
        <p:spPr>
          <a:xfrm>
            <a:off x="611560" y="1772816"/>
            <a:ext cx="7488832" cy="3046988"/>
          </a:xfrm>
          <a:prstGeom prst="rect">
            <a:avLst/>
          </a:prstGeom>
          <a:noFill/>
        </p:spPr>
        <p:txBody>
          <a:bodyPr wrap="square" rtlCol="0">
            <a:spAutoFit/>
          </a:bodyPr>
          <a:lstStyle/>
          <a:p>
            <a:pPr marL="285750" indent="-285750">
              <a:buFont typeface="Arial" pitchFamily="34" charset="0"/>
              <a:buChar char="•"/>
            </a:pPr>
            <a:r>
              <a:rPr lang="en-GB" sz="1600" dirty="0" smtClean="0"/>
              <a:t>A complete run from 1841 – 1992, including 188,455 pages, 8,520 issues and 347,892 articles</a:t>
            </a:r>
          </a:p>
          <a:p>
            <a:pPr marL="285750" indent="-285750">
              <a:buFont typeface="Arial" pitchFamily="34" charset="0"/>
              <a:buChar char="•"/>
            </a:pPr>
            <a:endParaRPr lang="en-GB" sz="1600" dirty="0" smtClean="0"/>
          </a:p>
          <a:p>
            <a:pPr marL="285750" indent="-285750">
              <a:buFont typeface="Arial" pitchFamily="34" charset="0"/>
              <a:buChar char="•"/>
            </a:pPr>
            <a:r>
              <a:rPr lang="en-GB" sz="1600" dirty="0" smtClean="0"/>
              <a:t>Fully text searchable</a:t>
            </a:r>
          </a:p>
          <a:p>
            <a:pPr marL="285750" indent="-285750">
              <a:buFont typeface="Arial" pitchFamily="34" charset="0"/>
              <a:buChar char="•"/>
            </a:pPr>
            <a:endParaRPr lang="en-GB" sz="1600" dirty="0" smtClean="0"/>
          </a:p>
          <a:p>
            <a:pPr marL="285750" indent="-285750">
              <a:buFont typeface="Arial" pitchFamily="34" charset="0"/>
              <a:buChar char="•"/>
            </a:pPr>
            <a:r>
              <a:rPr lang="en-GB" sz="1600" dirty="0" smtClean="0"/>
              <a:t>Previously hidden author names are transcribed from the </a:t>
            </a:r>
            <a:r>
              <a:rPr lang="en-GB" sz="1600" i="1" dirty="0" smtClean="0"/>
              <a:t>Punch</a:t>
            </a:r>
            <a:r>
              <a:rPr lang="en-GB" sz="1600" dirty="0" smtClean="0"/>
              <a:t> ledgers and anonymously written articles are discoverable through an author search</a:t>
            </a:r>
          </a:p>
          <a:p>
            <a:pPr marL="285750" indent="-285750">
              <a:buFont typeface="Arial" pitchFamily="34" charset="0"/>
              <a:buChar char="•"/>
            </a:pPr>
            <a:endParaRPr lang="en-GB" sz="1600" dirty="0" smtClean="0"/>
          </a:p>
          <a:p>
            <a:pPr marL="285750" indent="-285750">
              <a:buFont typeface="Arial" pitchFamily="34" charset="0"/>
              <a:buChar char="•"/>
            </a:pPr>
            <a:r>
              <a:rPr lang="en-GB" sz="1600" dirty="0" smtClean="0"/>
              <a:t>All special issues, </a:t>
            </a:r>
            <a:r>
              <a:rPr lang="en-GB" sz="1600" dirty="0" err="1" smtClean="0"/>
              <a:t>Almanacks</a:t>
            </a:r>
            <a:r>
              <a:rPr lang="en-GB" sz="1600" dirty="0" smtClean="0"/>
              <a:t>, Indexes, preliminary material and Seasonal Numbers can be found alongside regular, weekly issues</a:t>
            </a:r>
          </a:p>
          <a:p>
            <a:pPr marL="285750" indent="-285750">
              <a:buFont typeface="Arial" pitchFamily="34" charset="0"/>
              <a:buChar char="•"/>
            </a:pPr>
            <a:endParaRPr lang="en-GB" sz="1600" dirty="0" smtClean="0"/>
          </a:p>
          <a:p>
            <a:pPr marL="285750" indent="-285750">
              <a:buFont typeface="Arial" pitchFamily="34" charset="0"/>
              <a:buChar char="•"/>
            </a:pPr>
            <a:r>
              <a:rPr lang="en-GB" sz="1600" dirty="0" smtClean="0"/>
              <a:t>Available to cross-search with other Gale products via  </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08104" y="4221087"/>
            <a:ext cx="2064457" cy="940393"/>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63888" y="5269816"/>
            <a:ext cx="5436096" cy="1465778"/>
          </a:xfrm>
          <a:prstGeom prst="rect">
            <a:avLst/>
          </a:prstGeom>
        </p:spPr>
      </p:pic>
    </p:spTree>
    <p:extLst>
      <p:ext uri="{BB962C8B-B14F-4D97-AF65-F5344CB8AC3E}">
        <p14:creationId xmlns:p14="http://schemas.microsoft.com/office/powerpoint/2010/main" val="2741979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840" y="44624"/>
            <a:ext cx="2880320" cy="1200030"/>
          </a:xfrm>
          <a:prstGeom prst="rect">
            <a:avLst/>
          </a:prstGeom>
        </p:spPr>
      </p:pic>
      <p:pic>
        <p:nvPicPr>
          <p:cNvPr id="3" name="Content Placeholder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2" y="6002705"/>
            <a:ext cx="1982228" cy="855295"/>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63888" y="5269816"/>
            <a:ext cx="5436096" cy="1465778"/>
          </a:xfrm>
          <a:prstGeom prst="rect">
            <a:avLst/>
          </a:prstGeom>
        </p:spPr>
      </p:pic>
      <p:sp>
        <p:nvSpPr>
          <p:cNvPr id="6" name="TextBox 5"/>
          <p:cNvSpPr txBox="1"/>
          <p:nvPr/>
        </p:nvSpPr>
        <p:spPr>
          <a:xfrm>
            <a:off x="467544" y="1412776"/>
            <a:ext cx="4464496" cy="369332"/>
          </a:xfrm>
          <a:prstGeom prst="rect">
            <a:avLst/>
          </a:prstGeom>
          <a:noFill/>
        </p:spPr>
        <p:txBody>
          <a:bodyPr wrap="square" rtlCol="0">
            <a:spAutoFit/>
          </a:bodyPr>
          <a:lstStyle/>
          <a:p>
            <a:r>
              <a:rPr lang="en-GB" dirty="0" smtClean="0">
                <a:solidFill>
                  <a:srgbClr val="800000"/>
                </a:solidFill>
              </a:rPr>
              <a:t>Preliminary Content</a:t>
            </a:r>
          </a:p>
        </p:txBody>
      </p:sp>
      <p:sp>
        <p:nvSpPr>
          <p:cNvPr id="7" name="Rectangle 6"/>
          <p:cNvSpPr/>
          <p:nvPr/>
        </p:nvSpPr>
        <p:spPr>
          <a:xfrm>
            <a:off x="467544" y="1844824"/>
            <a:ext cx="4608512" cy="3970318"/>
          </a:xfrm>
          <a:prstGeom prst="rect">
            <a:avLst/>
          </a:prstGeom>
        </p:spPr>
        <p:txBody>
          <a:bodyPr wrap="square">
            <a:spAutoFit/>
          </a:bodyPr>
          <a:lstStyle/>
          <a:p>
            <a:pPr marL="285750" indent="-285750">
              <a:buFont typeface="Arial" pitchFamily="34" charset="0"/>
              <a:buChar char="•"/>
            </a:pPr>
            <a:r>
              <a:rPr lang="en-GB" sz="1400" dirty="0" smtClean="0"/>
              <a:t>From 1842 until 1901, each volume of </a:t>
            </a:r>
            <a:r>
              <a:rPr lang="en-GB" sz="1400" i="1" dirty="0" smtClean="0"/>
              <a:t>Punch</a:t>
            </a:r>
            <a:r>
              <a:rPr lang="en-GB" sz="1400" dirty="0" smtClean="0"/>
              <a:t> included Preliminary Content, such as Introductions, Title Pages and Prefaces. These are labelled as ‘Prelims’ in the archive</a:t>
            </a:r>
          </a:p>
          <a:p>
            <a:pPr marL="285750" indent="-285750">
              <a:buFont typeface="Arial" pitchFamily="34" charset="0"/>
              <a:buChar char="•"/>
            </a:pPr>
            <a:endParaRPr lang="en-GB" sz="1400" dirty="0" smtClean="0"/>
          </a:p>
          <a:p>
            <a:pPr marL="742950" lvl="1" indent="-285750">
              <a:buFont typeface="Arial" pitchFamily="34" charset="0"/>
              <a:buChar char="•"/>
            </a:pPr>
            <a:r>
              <a:rPr lang="en-GB" sz="1400" dirty="0" smtClean="0"/>
              <a:t>These include valuable information for the contemporary reader and researcher, as they set the context of the cartoons</a:t>
            </a:r>
          </a:p>
          <a:p>
            <a:pPr marL="742950" lvl="1" indent="-285750">
              <a:buFont typeface="Arial" pitchFamily="34" charset="0"/>
              <a:buChar char="•"/>
            </a:pPr>
            <a:endParaRPr lang="en-GB" sz="1400" dirty="0" smtClean="0"/>
          </a:p>
          <a:p>
            <a:pPr marL="742950" lvl="1" indent="-285750">
              <a:buFont typeface="Arial" pitchFamily="34" charset="0"/>
              <a:buChar char="•"/>
            </a:pPr>
            <a:r>
              <a:rPr lang="en-GB" sz="1400" dirty="0" smtClean="0"/>
              <a:t>The Introductions describe the politicians and famous figures of the times, as well as outlining the key issues of the day</a:t>
            </a:r>
          </a:p>
          <a:p>
            <a:pPr marL="742950" lvl="1" indent="-285750">
              <a:buFont typeface="Arial" pitchFamily="34" charset="0"/>
              <a:buChar char="•"/>
            </a:pPr>
            <a:endParaRPr lang="en-GB" sz="1400" dirty="0" smtClean="0"/>
          </a:p>
          <a:p>
            <a:pPr marL="742950" lvl="1" indent="-285750">
              <a:buFont typeface="Arial" pitchFamily="34" charset="0"/>
              <a:buChar char="•"/>
            </a:pPr>
            <a:r>
              <a:rPr lang="en-GB" sz="1400" dirty="0" smtClean="0"/>
              <a:t>The Preface provides a summary of what had taken place, typically set in a story or letter form</a:t>
            </a:r>
          </a:p>
          <a:p>
            <a:pPr marL="285750" lvl="1" indent="-285750">
              <a:buFont typeface="Arial" pitchFamily="34" charset="0"/>
              <a:buChar char="•"/>
            </a:pPr>
            <a:endParaRPr lang="en-GB" sz="1400" dirty="0" smtClean="0"/>
          </a:p>
          <a:p>
            <a:pPr marL="285750" lvl="1" indent="-285750">
              <a:buFont typeface="Arial" pitchFamily="34" charset="0"/>
              <a:buChar char="•"/>
            </a:pPr>
            <a:r>
              <a:rPr lang="en-GB" sz="1400" dirty="0" smtClean="0"/>
              <a:t>After 1901, the Prelim exists only as a title page for the volume and, in 1950, ceases entirely</a:t>
            </a:r>
          </a:p>
        </p:txBody>
      </p:sp>
      <p:sp>
        <p:nvSpPr>
          <p:cNvPr id="8" name="TextBox 7"/>
          <p:cNvSpPr txBox="1"/>
          <p:nvPr/>
        </p:nvSpPr>
        <p:spPr>
          <a:xfrm rot="-240000">
            <a:off x="5515294" y="1096299"/>
            <a:ext cx="1368152" cy="261610"/>
          </a:xfrm>
          <a:prstGeom prst="rect">
            <a:avLst/>
          </a:prstGeom>
          <a:noFill/>
        </p:spPr>
        <p:txBody>
          <a:bodyPr wrap="square" rtlCol="0">
            <a:spAutoFit/>
          </a:bodyPr>
          <a:lstStyle/>
          <a:p>
            <a:r>
              <a:rPr lang="en-GB" sz="1100" dirty="0" smtClean="0"/>
              <a:t>1855 Volume Prelim</a:t>
            </a:r>
            <a:endParaRPr lang="en-GB" sz="1100" dirty="0"/>
          </a:p>
        </p:txBody>
      </p:sp>
      <p:pic>
        <p:nvPicPr>
          <p:cNvPr id="1026" name="Picture 2" descr="U:\PNCH\SOURCED\1841-1900 Volume Prelims\PHVP-1855-0028-00001.t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240000">
            <a:off x="5453844" y="1349418"/>
            <a:ext cx="1656184" cy="226144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U:\PNCH\SOURCED\1901-1992 High Res JPG\1855\PHVP-1855-0101-0003.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240000">
            <a:off x="6945811" y="1350040"/>
            <a:ext cx="1672028" cy="220367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rot="240000">
            <a:off x="7459985" y="1109921"/>
            <a:ext cx="977606" cy="261610"/>
          </a:xfrm>
          <a:prstGeom prst="rect">
            <a:avLst/>
          </a:prstGeom>
          <a:noFill/>
        </p:spPr>
        <p:txBody>
          <a:bodyPr wrap="square" rtlCol="0">
            <a:spAutoFit/>
          </a:bodyPr>
          <a:lstStyle/>
          <a:p>
            <a:r>
              <a:rPr lang="en-GB" sz="1100" dirty="0" smtClean="0"/>
              <a:t>1855 Preface</a:t>
            </a:r>
            <a:endParaRPr lang="en-GB" sz="1100" dirty="0"/>
          </a:p>
        </p:txBody>
      </p:sp>
      <p:pic>
        <p:nvPicPr>
          <p:cNvPr id="1028" name="Picture 4" descr="U:\PNCH\SOURCED\1901-1992 High Res JPG\1855\PHVP-1855-0101-0005.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199370" y="3249528"/>
            <a:ext cx="1583895" cy="2132856"/>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6408401" y="5416172"/>
            <a:ext cx="1373423" cy="261610"/>
          </a:xfrm>
          <a:prstGeom prst="rect">
            <a:avLst/>
          </a:prstGeom>
          <a:noFill/>
        </p:spPr>
        <p:txBody>
          <a:bodyPr wrap="square" rtlCol="0">
            <a:spAutoFit/>
          </a:bodyPr>
          <a:lstStyle/>
          <a:p>
            <a:r>
              <a:rPr lang="en-GB" sz="1100" dirty="0" smtClean="0"/>
              <a:t>1855 Introduction</a:t>
            </a:r>
            <a:endParaRPr lang="en-GB" sz="1100" dirty="0"/>
          </a:p>
        </p:txBody>
      </p:sp>
    </p:spTree>
    <p:extLst>
      <p:ext uri="{BB962C8B-B14F-4D97-AF65-F5344CB8AC3E}">
        <p14:creationId xmlns:p14="http://schemas.microsoft.com/office/powerpoint/2010/main" val="33590569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840" y="44624"/>
            <a:ext cx="2880320" cy="1200030"/>
          </a:xfrm>
          <a:prstGeom prst="rect">
            <a:avLst/>
          </a:prstGeom>
        </p:spPr>
      </p:pic>
      <p:pic>
        <p:nvPicPr>
          <p:cNvPr id="3" name="Content Placeholder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2" y="6002705"/>
            <a:ext cx="1982228" cy="855295"/>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63888" y="5269816"/>
            <a:ext cx="5436096" cy="1465778"/>
          </a:xfrm>
          <a:prstGeom prst="rect">
            <a:avLst/>
          </a:prstGeom>
        </p:spPr>
      </p:pic>
      <p:sp>
        <p:nvSpPr>
          <p:cNvPr id="5" name="TextBox 4"/>
          <p:cNvSpPr txBox="1"/>
          <p:nvPr/>
        </p:nvSpPr>
        <p:spPr>
          <a:xfrm>
            <a:off x="467544" y="1412776"/>
            <a:ext cx="4464496" cy="369332"/>
          </a:xfrm>
          <a:prstGeom prst="rect">
            <a:avLst/>
          </a:prstGeom>
          <a:noFill/>
        </p:spPr>
        <p:txBody>
          <a:bodyPr wrap="square" rtlCol="0">
            <a:spAutoFit/>
          </a:bodyPr>
          <a:lstStyle/>
          <a:p>
            <a:r>
              <a:rPr lang="en-GB" dirty="0" err="1" smtClean="0">
                <a:solidFill>
                  <a:srgbClr val="800000"/>
                </a:solidFill>
              </a:rPr>
              <a:t>Almanacks</a:t>
            </a:r>
            <a:endParaRPr lang="en-GB" dirty="0">
              <a:solidFill>
                <a:srgbClr val="800000"/>
              </a:solidFill>
            </a:endParaRPr>
          </a:p>
        </p:txBody>
      </p:sp>
      <p:sp>
        <p:nvSpPr>
          <p:cNvPr id="6" name="Rectangle 5"/>
          <p:cNvSpPr/>
          <p:nvPr/>
        </p:nvSpPr>
        <p:spPr>
          <a:xfrm>
            <a:off x="467544" y="1844824"/>
            <a:ext cx="8208912" cy="2031325"/>
          </a:xfrm>
          <a:prstGeom prst="rect">
            <a:avLst/>
          </a:prstGeom>
        </p:spPr>
        <p:txBody>
          <a:bodyPr wrap="square">
            <a:spAutoFit/>
          </a:bodyPr>
          <a:lstStyle/>
          <a:p>
            <a:pPr marL="285750" indent="-285750">
              <a:buFont typeface="Arial" pitchFamily="34" charset="0"/>
              <a:buChar char="•"/>
            </a:pPr>
            <a:r>
              <a:rPr lang="en-GB" sz="1400" dirty="0" smtClean="0"/>
              <a:t>Published once a year,  usually in November of the previous year (i.e. </a:t>
            </a:r>
            <a:r>
              <a:rPr lang="en-GB" sz="1400" dirty="0" err="1" smtClean="0"/>
              <a:t>Almanack</a:t>
            </a:r>
            <a:r>
              <a:rPr lang="en-GB" sz="1400" dirty="0" smtClean="0"/>
              <a:t> for 1931 was published in November 1930)</a:t>
            </a:r>
          </a:p>
          <a:p>
            <a:pPr marL="285750" indent="-285750">
              <a:buFont typeface="Arial" pitchFamily="34" charset="0"/>
              <a:buChar char="•"/>
            </a:pPr>
            <a:endParaRPr lang="en-GB" sz="1400" dirty="0" smtClean="0"/>
          </a:p>
          <a:p>
            <a:pPr marL="742950" lvl="1" indent="-285750">
              <a:buFont typeface="Arial" pitchFamily="34" charset="0"/>
              <a:buChar char="•"/>
            </a:pPr>
            <a:r>
              <a:rPr lang="en-GB" sz="1400" dirty="0" smtClean="0"/>
              <a:t>included at the beginning of the corresponding year in the archive</a:t>
            </a:r>
          </a:p>
          <a:p>
            <a:pPr marL="292100" lvl="1" indent="-285750">
              <a:buFont typeface="Arial" pitchFamily="34" charset="0"/>
              <a:buChar char="•"/>
            </a:pPr>
            <a:endParaRPr lang="en-GB" sz="1400" dirty="0" smtClean="0"/>
          </a:p>
          <a:p>
            <a:pPr marL="292100" lvl="1" indent="-285750">
              <a:buFont typeface="Arial" pitchFamily="34" charset="0"/>
              <a:buChar char="•"/>
            </a:pPr>
            <a:r>
              <a:rPr lang="en-GB" sz="1400" dirty="0" smtClean="0"/>
              <a:t>These were separate issues from the regular run and were a humorous review of the upcoming year</a:t>
            </a:r>
          </a:p>
          <a:p>
            <a:pPr marL="292100" lvl="1" indent="-285750">
              <a:buFont typeface="Arial" pitchFamily="34" charset="0"/>
              <a:buChar char="•"/>
            </a:pPr>
            <a:endParaRPr lang="en-GB" sz="1400" dirty="0" smtClean="0"/>
          </a:p>
          <a:p>
            <a:pPr marL="292100" lvl="1" indent="-285750">
              <a:buFont typeface="Arial" pitchFamily="34" charset="0"/>
              <a:buChar char="•"/>
            </a:pPr>
            <a:r>
              <a:rPr lang="en-GB" sz="1400" dirty="0" err="1" smtClean="0"/>
              <a:t>Almanacks</a:t>
            </a:r>
            <a:r>
              <a:rPr lang="en-GB" sz="1400" dirty="0" smtClean="0"/>
              <a:t> were the first issues to include colour in their publication, beginning with spot colour in 1910 and eventually full colour cartoons in 1921</a:t>
            </a:r>
          </a:p>
        </p:txBody>
      </p:sp>
      <p:pic>
        <p:nvPicPr>
          <p:cNvPr id="1026" name="Picture 2" descr="http://callisto.ggsrv.com/imgsrv/FastFetch/PNCH/PHAL-1853-0101-0001-F?format=web&amp;scale=1.0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480000">
            <a:off x="586930" y="4173318"/>
            <a:ext cx="1328986" cy="180856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rot="-480000">
            <a:off x="834097" y="5901747"/>
            <a:ext cx="1135809" cy="261610"/>
          </a:xfrm>
          <a:prstGeom prst="rect">
            <a:avLst/>
          </a:prstGeom>
          <a:noFill/>
        </p:spPr>
        <p:txBody>
          <a:bodyPr wrap="square" rtlCol="0">
            <a:spAutoFit/>
          </a:bodyPr>
          <a:lstStyle/>
          <a:p>
            <a:r>
              <a:rPr lang="en-GB" sz="1100" dirty="0" smtClean="0"/>
              <a:t>1853 </a:t>
            </a:r>
            <a:r>
              <a:rPr lang="en-GB" sz="1100" dirty="0" err="1" smtClean="0"/>
              <a:t>Almanack</a:t>
            </a:r>
            <a:endParaRPr lang="en-GB" sz="1100" dirty="0"/>
          </a:p>
        </p:txBody>
      </p:sp>
      <p:pic>
        <p:nvPicPr>
          <p:cNvPr id="1028" name="Picture 4" descr="http://callisto.ggsrv.com/imgsrv/FastFetch/PNCH/PHAL-1900-0101-0001-F?format=web&amp;scale=1.0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40000">
            <a:off x="1896977" y="4043069"/>
            <a:ext cx="1334256" cy="180358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rot="-240000">
            <a:off x="2092681" y="5796227"/>
            <a:ext cx="1135809" cy="261610"/>
          </a:xfrm>
          <a:prstGeom prst="rect">
            <a:avLst/>
          </a:prstGeom>
          <a:noFill/>
        </p:spPr>
        <p:txBody>
          <a:bodyPr wrap="square" rtlCol="0">
            <a:spAutoFit/>
          </a:bodyPr>
          <a:lstStyle/>
          <a:p>
            <a:r>
              <a:rPr lang="en-GB" sz="1100" dirty="0" smtClean="0"/>
              <a:t>1900 </a:t>
            </a:r>
            <a:r>
              <a:rPr lang="en-GB" sz="1100" dirty="0" err="1" smtClean="0"/>
              <a:t>Almanack</a:t>
            </a:r>
            <a:endParaRPr lang="en-GB" sz="1100" dirty="0"/>
          </a:p>
        </p:txBody>
      </p:sp>
      <p:pic>
        <p:nvPicPr>
          <p:cNvPr id="1030" name="Picture 6" descr="http://callisto.ggsrv.com/imgsrv/FastFetch/PNCH/PHAL-1910-0101-0016-F?format=web&amp;scale=1.0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03848" y="4057376"/>
            <a:ext cx="2558898" cy="1686881"/>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3915392" y="3806098"/>
            <a:ext cx="1135809" cy="261610"/>
          </a:xfrm>
          <a:prstGeom prst="rect">
            <a:avLst/>
          </a:prstGeom>
          <a:noFill/>
        </p:spPr>
        <p:txBody>
          <a:bodyPr wrap="square" rtlCol="0">
            <a:spAutoFit/>
          </a:bodyPr>
          <a:lstStyle/>
          <a:p>
            <a:r>
              <a:rPr lang="en-GB" sz="1100" dirty="0" smtClean="0"/>
              <a:t>1910 </a:t>
            </a:r>
            <a:r>
              <a:rPr lang="en-GB" sz="1100" dirty="0" err="1" smtClean="0"/>
              <a:t>Almanack</a:t>
            </a:r>
            <a:endParaRPr lang="en-GB" sz="1100" dirty="0"/>
          </a:p>
        </p:txBody>
      </p:sp>
      <p:pic>
        <p:nvPicPr>
          <p:cNvPr id="1032" name="Picture 8" descr="http://callisto.ggsrv.com/imgsrv/FastFetch/PNCH/PHAL-1930-0101-0020-F?format=web&amp;scale=1.00"/>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240000">
            <a:off x="5853459" y="4077108"/>
            <a:ext cx="1242277" cy="168688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rot="240000">
            <a:off x="6043159" y="3853360"/>
            <a:ext cx="1109563" cy="261610"/>
          </a:xfrm>
          <a:prstGeom prst="rect">
            <a:avLst/>
          </a:prstGeom>
          <a:noFill/>
        </p:spPr>
        <p:txBody>
          <a:bodyPr wrap="square" rtlCol="0">
            <a:spAutoFit/>
          </a:bodyPr>
          <a:lstStyle/>
          <a:p>
            <a:r>
              <a:rPr lang="en-GB" sz="1100" dirty="0" smtClean="0"/>
              <a:t>1930 </a:t>
            </a:r>
            <a:r>
              <a:rPr lang="en-GB" sz="1100" dirty="0" err="1" smtClean="0"/>
              <a:t>Almanack</a:t>
            </a:r>
            <a:endParaRPr lang="en-GB" sz="1100" dirty="0"/>
          </a:p>
        </p:txBody>
      </p:sp>
      <p:pic>
        <p:nvPicPr>
          <p:cNvPr id="1034" name="Picture 10" descr="http://callisto.ggsrv.com/imgsrv/FastFetch/PNCH/PHAL-1960-0101-0033-F?format=web&amp;scale=1.00"/>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480000">
            <a:off x="7132591" y="4200996"/>
            <a:ext cx="1296803" cy="1704767"/>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rot="480000">
            <a:off x="7364020" y="3970924"/>
            <a:ext cx="1135809" cy="261610"/>
          </a:xfrm>
          <a:prstGeom prst="rect">
            <a:avLst/>
          </a:prstGeom>
          <a:noFill/>
        </p:spPr>
        <p:txBody>
          <a:bodyPr wrap="square" rtlCol="0">
            <a:spAutoFit/>
          </a:bodyPr>
          <a:lstStyle/>
          <a:p>
            <a:r>
              <a:rPr lang="en-GB" sz="1100" dirty="0" smtClean="0"/>
              <a:t>1960 </a:t>
            </a:r>
            <a:r>
              <a:rPr lang="en-GB" sz="1100" dirty="0" err="1" smtClean="0"/>
              <a:t>Almanack</a:t>
            </a:r>
            <a:endParaRPr lang="en-GB" sz="1100" dirty="0"/>
          </a:p>
        </p:txBody>
      </p:sp>
    </p:spTree>
    <p:extLst>
      <p:ext uri="{BB962C8B-B14F-4D97-AF65-F5344CB8AC3E}">
        <p14:creationId xmlns:p14="http://schemas.microsoft.com/office/powerpoint/2010/main" val="10650797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840" y="44624"/>
            <a:ext cx="2880320" cy="1200030"/>
          </a:xfrm>
          <a:prstGeom prst="rect">
            <a:avLst/>
          </a:prstGeom>
        </p:spPr>
      </p:pic>
      <p:pic>
        <p:nvPicPr>
          <p:cNvPr id="3" name="Content Placeholder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2" y="6002705"/>
            <a:ext cx="1982228" cy="855295"/>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63888" y="5269816"/>
            <a:ext cx="5436096" cy="1465778"/>
          </a:xfrm>
          <a:prstGeom prst="rect">
            <a:avLst/>
          </a:prstGeom>
        </p:spPr>
      </p:pic>
      <p:sp>
        <p:nvSpPr>
          <p:cNvPr id="5" name="TextBox 4"/>
          <p:cNvSpPr txBox="1"/>
          <p:nvPr/>
        </p:nvSpPr>
        <p:spPr>
          <a:xfrm>
            <a:off x="467544" y="1412776"/>
            <a:ext cx="720080" cy="369332"/>
          </a:xfrm>
          <a:prstGeom prst="rect">
            <a:avLst/>
          </a:prstGeom>
          <a:noFill/>
        </p:spPr>
        <p:txBody>
          <a:bodyPr wrap="square" rtlCol="0">
            <a:spAutoFit/>
          </a:bodyPr>
          <a:lstStyle/>
          <a:p>
            <a:r>
              <a:rPr lang="en-GB" dirty="0" smtClean="0">
                <a:solidFill>
                  <a:srgbClr val="800000"/>
                </a:solidFill>
              </a:rPr>
              <a:t>Index</a:t>
            </a:r>
          </a:p>
        </p:txBody>
      </p:sp>
      <p:sp>
        <p:nvSpPr>
          <p:cNvPr id="6" name="Rectangle 5"/>
          <p:cNvSpPr/>
          <p:nvPr/>
        </p:nvSpPr>
        <p:spPr>
          <a:xfrm>
            <a:off x="467544" y="1844824"/>
            <a:ext cx="4608512" cy="3539430"/>
          </a:xfrm>
          <a:prstGeom prst="rect">
            <a:avLst/>
          </a:prstGeom>
        </p:spPr>
        <p:txBody>
          <a:bodyPr wrap="square">
            <a:spAutoFit/>
          </a:bodyPr>
          <a:lstStyle/>
          <a:p>
            <a:pPr marL="285750" indent="-285750">
              <a:buFont typeface="Arial" pitchFamily="34" charset="0"/>
              <a:buChar char="•"/>
            </a:pPr>
            <a:r>
              <a:rPr lang="en-GB" sz="1400" dirty="0" smtClean="0"/>
              <a:t>Indexes appeared twice a year (at the end of every volume) from 1841-1987</a:t>
            </a:r>
          </a:p>
          <a:p>
            <a:pPr marL="285750" indent="-285750">
              <a:buFont typeface="Arial" pitchFamily="34" charset="0"/>
              <a:buChar char="•"/>
            </a:pPr>
            <a:endParaRPr lang="en-GB" sz="1400" dirty="0" smtClean="0"/>
          </a:p>
          <a:p>
            <a:pPr marL="285750" indent="-285750">
              <a:buFont typeface="Arial" pitchFamily="34" charset="0"/>
              <a:buChar char="•"/>
            </a:pPr>
            <a:r>
              <a:rPr lang="en-GB" sz="1400" dirty="0" smtClean="0"/>
              <a:t>Until 1902, these Indexes list the available articles in alphabetical order</a:t>
            </a:r>
          </a:p>
          <a:p>
            <a:pPr marL="285750" indent="-285750">
              <a:buFont typeface="Arial" pitchFamily="34" charset="0"/>
              <a:buChar char="•"/>
            </a:pPr>
            <a:endParaRPr lang="en-GB" sz="1400" dirty="0" smtClean="0"/>
          </a:p>
          <a:p>
            <a:pPr marL="285750" indent="-285750">
              <a:buFont typeface="Arial" pitchFamily="34" charset="0"/>
              <a:buChar char="•"/>
            </a:pPr>
            <a:r>
              <a:rPr lang="en-GB" sz="1400" dirty="0" smtClean="0"/>
              <a:t>From 1902 onwards, these became more in-depth and list articles by author, making it possible to identify anonymously written pieces</a:t>
            </a:r>
          </a:p>
          <a:p>
            <a:pPr marL="742950" lvl="1" indent="-285750">
              <a:buFont typeface="Arial" pitchFamily="34" charset="0"/>
              <a:buChar char="•"/>
            </a:pPr>
            <a:endParaRPr lang="en-GB" sz="1400" dirty="0" smtClean="0"/>
          </a:p>
          <a:p>
            <a:pPr marL="742950" lvl="1" indent="-285750">
              <a:buFont typeface="Arial" pitchFamily="34" charset="0"/>
              <a:buChar char="•"/>
            </a:pPr>
            <a:r>
              <a:rPr lang="en-GB" sz="1400" dirty="0"/>
              <a:t>T</a:t>
            </a:r>
            <a:r>
              <a:rPr lang="en-GB" sz="1400" dirty="0" smtClean="0"/>
              <a:t>he back of the index includes the names of all the artists in the volume with the page numbers of where their cartoons can be found</a:t>
            </a:r>
          </a:p>
          <a:p>
            <a:pPr marL="742950" lvl="1" indent="-285750">
              <a:buFont typeface="Arial" pitchFamily="34" charset="0"/>
              <a:buChar char="•"/>
            </a:pPr>
            <a:endParaRPr lang="en-GB" sz="1400" dirty="0" smtClean="0"/>
          </a:p>
          <a:p>
            <a:pPr marL="742950" lvl="1" indent="-285750">
              <a:buFont typeface="Arial" pitchFamily="34" charset="0"/>
              <a:buChar char="•"/>
            </a:pPr>
            <a:r>
              <a:rPr lang="en-GB" sz="1400" dirty="0" smtClean="0"/>
              <a:t>The Big Cuts are listed by artist, and then by title, at the top of the first page</a:t>
            </a:r>
          </a:p>
        </p:txBody>
      </p:sp>
      <p:pic>
        <p:nvPicPr>
          <p:cNvPr id="2050" name="Picture 2" descr="http://callisto.ggsrv.com/imgsrv/FastFetch/PNCH/PHIN-1890-0628-0001-F?format=web&amp;scale=1.0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420000">
            <a:off x="5026663" y="1766396"/>
            <a:ext cx="1970996" cy="259228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rot="-420000">
            <a:off x="5365898" y="4352004"/>
            <a:ext cx="1445368" cy="261610"/>
          </a:xfrm>
          <a:prstGeom prst="rect">
            <a:avLst/>
          </a:prstGeom>
          <a:noFill/>
        </p:spPr>
        <p:txBody>
          <a:bodyPr wrap="square" rtlCol="0">
            <a:spAutoFit/>
          </a:bodyPr>
          <a:lstStyle/>
          <a:p>
            <a:r>
              <a:rPr lang="en-GB" sz="1100" dirty="0" smtClean="0"/>
              <a:t>Jan-June 1890 Index</a:t>
            </a:r>
            <a:endParaRPr lang="en-GB" sz="1100" dirty="0"/>
          </a:p>
        </p:txBody>
      </p:sp>
      <p:pic>
        <p:nvPicPr>
          <p:cNvPr id="2052" name="Picture 4" descr="http://callisto.ggsrv.com/imgsrv/FastFetch/PNCH/PHIN-1960-0629-0001-F?format=web&amp;scale=1.0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420000">
            <a:off x="6740068" y="1770791"/>
            <a:ext cx="1988090" cy="261352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rot="420000">
            <a:off x="7029209" y="4392925"/>
            <a:ext cx="1375780" cy="261610"/>
          </a:xfrm>
          <a:prstGeom prst="rect">
            <a:avLst/>
          </a:prstGeom>
          <a:noFill/>
        </p:spPr>
        <p:txBody>
          <a:bodyPr wrap="square" rtlCol="0">
            <a:spAutoFit/>
          </a:bodyPr>
          <a:lstStyle/>
          <a:p>
            <a:r>
              <a:rPr lang="en-GB" sz="1100" dirty="0" smtClean="0"/>
              <a:t>Jan-June  1960 Index</a:t>
            </a:r>
            <a:endParaRPr lang="en-GB" sz="1100" dirty="0"/>
          </a:p>
        </p:txBody>
      </p:sp>
    </p:spTree>
    <p:extLst>
      <p:ext uri="{BB962C8B-B14F-4D97-AF65-F5344CB8AC3E}">
        <p14:creationId xmlns:p14="http://schemas.microsoft.com/office/powerpoint/2010/main" val="3192245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840" y="44624"/>
            <a:ext cx="2880320" cy="1200030"/>
          </a:xfrm>
          <a:prstGeom prst="rect">
            <a:avLst/>
          </a:prstGeom>
        </p:spPr>
      </p:pic>
      <p:pic>
        <p:nvPicPr>
          <p:cNvPr id="3" name="Content Placeholder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2" y="6002705"/>
            <a:ext cx="1982228" cy="855295"/>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63888" y="5269816"/>
            <a:ext cx="5436096" cy="1465778"/>
          </a:xfrm>
          <a:prstGeom prst="rect">
            <a:avLst/>
          </a:prstGeom>
        </p:spPr>
      </p:pic>
      <p:sp>
        <p:nvSpPr>
          <p:cNvPr id="5" name="TextBox 4"/>
          <p:cNvSpPr txBox="1"/>
          <p:nvPr/>
        </p:nvSpPr>
        <p:spPr>
          <a:xfrm>
            <a:off x="467544" y="1412776"/>
            <a:ext cx="5256584" cy="369332"/>
          </a:xfrm>
          <a:prstGeom prst="rect">
            <a:avLst/>
          </a:prstGeom>
          <a:noFill/>
        </p:spPr>
        <p:txBody>
          <a:bodyPr wrap="square" rtlCol="0">
            <a:spAutoFit/>
          </a:bodyPr>
          <a:lstStyle/>
          <a:p>
            <a:r>
              <a:rPr lang="en-GB" dirty="0" smtClean="0">
                <a:solidFill>
                  <a:srgbClr val="800000"/>
                </a:solidFill>
              </a:rPr>
              <a:t>Browsing Preliminary Content, </a:t>
            </a:r>
            <a:r>
              <a:rPr lang="en-GB" dirty="0" err="1" smtClean="0">
                <a:solidFill>
                  <a:srgbClr val="800000"/>
                </a:solidFill>
              </a:rPr>
              <a:t>Almanacks</a:t>
            </a:r>
            <a:r>
              <a:rPr lang="en-GB" dirty="0" smtClean="0">
                <a:solidFill>
                  <a:srgbClr val="800000"/>
                </a:solidFill>
              </a:rPr>
              <a:t> and Indexes</a:t>
            </a:r>
          </a:p>
        </p:txBody>
      </p:sp>
      <p:sp>
        <p:nvSpPr>
          <p:cNvPr id="6" name="Rectangle 5"/>
          <p:cNvSpPr/>
          <p:nvPr/>
        </p:nvSpPr>
        <p:spPr>
          <a:xfrm>
            <a:off x="467544" y="1844824"/>
            <a:ext cx="5976664" cy="1600438"/>
          </a:xfrm>
          <a:prstGeom prst="rect">
            <a:avLst/>
          </a:prstGeom>
        </p:spPr>
        <p:txBody>
          <a:bodyPr wrap="square">
            <a:spAutoFit/>
          </a:bodyPr>
          <a:lstStyle/>
          <a:p>
            <a:r>
              <a:rPr lang="en-GB" sz="1400" dirty="0" smtClean="0"/>
              <a:t>There are two way to access the additional </a:t>
            </a:r>
            <a:r>
              <a:rPr lang="en-GB" sz="1400" i="1" dirty="0" smtClean="0"/>
              <a:t>Punch</a:t>
            </a:r>
            <a:r>
              <a:rPr lang="en-GB" sz="1400" dirty="0" smtClean="0"/>
              <a:t> content: through ‘Browse by Date’ and through ‘Advanced Search’</a:t>
            </a:r>
          </a:p>
          <a:p>
            <a:endParaRPr lang="en-GB" sz="1400" dirty="0" smtClean="0"/>
          </a:p>
          <a:p>
            <a:r>
              <a:rPr lang="en-GB" sz="1400" dirty="0"/>
              <a:t>S</a:t>
            </a:r>
            <a:r>
              <a:rPr lang="en-GB" sz="1400" dirty="0" smtClean="0"/>
              <a:t>elect ‘Browse by Date’ from the top menu and enter the relevant year in the search box. The Preliminary Content appears as the first issue and again in the middle of the year, the </a:t>
            </a:r>
            <a:r>
              <a:rPr lang="en-GB" sz="1400" dirty="0" err="1" smtClean="0"/>
              <a:t>Almanack</a:t>
            </a:r>
            <a:r>
              <a:rPr lang="en-GB" sz="1400" dirty="0" smtClean="0"/>
              <a:t> once a year following the ‘Prelim’ and the Indexes first in the middle and then as the final issue</a:t>
            </a: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44168" y="1861976"/>
            <a:ext cx="2496277" cy="1872208"/>
          </a:xfrm>
          <a:prstGeom prst="rect">
            <a:avLst/>
          </a:prstGeom>
          <a:ln>
            <a:solidFill>
              <a:schemeClr val="tx1"/>
            </a:solidFill>
          </a:ln>
        </p:spPr>
      </p:pic>
      <p:sp>
        <p:nvSpPr>
          <p:cNvPr id="8" name="Rectangle 7"/>
          <p:cNvSpPr/>
          <p:nvPr/>
        </p:nvSpPr>
        <p:spPr>
          <a:xfrm>
            <a:off x="3995936" y="3916213"/>
            <a:ext cx="4572000" cy="1384995"/>
          </a:xfrm>
          <a:prstGeom prst="rect">
            <a:avLst/>
          </a:prstGeom>
        </p:spPr>
        <p:txBody>
          <a:bodyPr>
            <a:spAutoFit/>
          </a:bodyPr>
          <a:lstStyle/>
          <a:p>
            <a:r>
              <a:rPr lang="en-GB" sz="1400" dirty="0"/>
              <a:t>S</a:t>
            </a:r>
            <a:r>
              <a:rPr lang="en-GB" sz="1400" dirty="0" smtClean="0"/>
              <a:t>elect </a:t>
            </a:r>
            <a:r>
              <a:rPr lang="en-GB" sz="1400" dirty="0"/>
              <a:t>‘Advanced Search’ from the top menu and select the relevant limiter which appears on the bottom half of the page. Conducting a search with just a limiter will result in all the issues of that one content type to appear. A year can be specified in ‘Advanced Search’ through the drop down boxes or on the Search Results page </a:t>
            </a:r>
            <a:r>
              <a:rPr lang="en-GB" sz="1400" dirty="0" smtClean="0"/>
              <a:t>itself</a:t>
            </a:r>
            <a:endParaRPr lang="en-GB" sz="1400" dirty="0"/>
          </a:p>
        </p:txBody>
      </p:sp>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9592" y="3501008"/>
            <a:ext cx="2880320" cy="2384048"/>
          </a:xfrm>
          <a:prstGeom prst="rect">
            <a:avLst/>
          </a:prstGeom>
          <a:ln>
            <a:solidFill>
              <a:schemeClr val="tx1"/>
            </a:solidFill>
          </a:ln>
        </p:spPr>
      </p:pic>
      <p:cxnSp>
        <p:nvCxnSpPr>
          <p:cNvPr id="11" name="Straight Arrow Connector 10"/>
          <p:cNvCxnSpPr/>
          <p:nvPr/>
        </p:nvCxnSpPr>
        <p:spPr>
          <a:xfrm flipH="1" flipV="1">
            <a:off x="2339752" y="5365652"/>
            <a:ext cx="288032" cy="111793"/>
          </a:xfrm>
          <a:prstGeom prst="straightConnector1">
            <a:avLst/>
          </a:prstGeom>
          <a:ln>
            <a:solidFill>
              <a:srgbClr val="C00000"/>
            </a:solidFill>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675344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840" y="44624"/>
            <a:ext cx="2880320" cy="1200030"/>
          </a:xfrm>
          <a:prstGeom prst="rect">
            <a:avLst/>
          </a:prstGeom>
        </p:spPr>
      </p:pic>
      <p:pic>
        <p:nvPicPr>
          <p:cNvPr id="3" name="Content Placeholder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2" y="6002705"/>
            <a:ext cx="1982228" cy="855295"/>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63888" y="5269816"/>
            <a:ext cx="5436096" cy="1465778"/>
          </a:xfrm>
          <a:prstGeom prst="rect">
            <a:avLst/>
          </a:prstGeom>
        </p:spPr>
      </p:pic>
      <p:sp>
        <p:nvSpPr>
          <p:cNvPr id="5" name="TextBox 4"/>
          <p:cNvSpPr txBox="1"/>
          <p:nvPr/>
        </p:nvSpPr>
        <p:spPr>
          <a:xfrm>
            <a:off x="467544" y="1412776"/>
            <a:ext cx="936104" cy="369332"/>
          </a:xfrm>
          <a:prstGeom prst="rect">
            <a:avLst/>
          </a:prstGeom>
          <a:noFill/>
        </p:spPr>
        <p:txBody>
          <a:bodyPr wrap="square" rtlCol="0">
            <a:spAutoFit/>
          </a:bodyPr>
          <a:lstStyle/>
          <a:p>
            <a:r>
              <a:rPr lang="en-GB" dirty="0" smtClean="0">
                <a:solidFill>
                  <a:srgbClr val="800000"/>
                </a:solidFill>
              </a:rPr>
              <a:t>Ledgers</a:t>
            </a:r>
          </a:p>
        </p:txBody>
      </p:sp>
      <p:sp>
        <p:nvSpPr>
          <p:cNvPr id="6" name="Rectangle 5"/>
          <p:cNvSpPr/>
          <p:nvPr/>
        </p:nvSpPr>
        <p:spPr>
          <a:xfrm>
            <a:off x="467544" y="1844824"/>
            <a:ext cx="4608512" cy="3108543"/>
          </a:xfrm>
          <a:prstGeom prst="rect">
            <a:avLst/>
          </a:prstGeom>
        </p:spPr>
        <p:txBody>
          <a:bodyPr wrap="square">
            <a:spAutoFit/>
          </a:bodyPr>
          <a:lstStyle/>
          <a:p>
            <a:pPr marL="285750" indent="-285750">
              <a:buFont typeface="Arial" pitchFamily="34" charset="0"/>
              <a:buChar char="•"/>
            </a:pPr>
            <a:r>
              <a:rPr lang="en-GB" sz="1400" dirty="0" smtClean="0"/>
              <a:t>In the 19</a:t>
            </a:r>
            <a:r>
              <a:rPr lang="en-GB" sz="1400" baseline="30000" dirty="0" smtClean="0"/>
              <a:t>th</a:t>
            </a:r>
            <a:r>
              <a:rPr lang="en-GB" sz="1400" dirty="0" smtClean="0"/>
              <a:t> century, and for much of the 20</a:t>
            </a:r>
            <a:r>
              <a:rPr lang="en-GB" sz="1400" baseline="30000" dirty="0" smtClean="0"/>
              <a:t>th</a:t>
            </a:r>
            <a:r>
              <a:rPr lang="en-GB" sz="1400" dirty="0" smtClean="0"/>
              <a:t>, articles in </a:t>
            </a:r>
            <a:r>
              <a:rPr lang="en-GB" sz="1400" i="1" dirty="0" smtClean="0"/>
              <a:t>Punch</a:t>
            </a:r>
            <a:r>
              <a:rPr lang="en-GB" sz="1400" dirty="0" smtClean="0"/>
              <a:t> were published anonymously or pseudonymously</a:t>
            </a:r>
          </a:p>
          <a:p>
            <a:pPr marL="285750" indent="-285750">
              <a:buFont typeface="Arial" pitchFamily="34" charset="0"/>
              <a:buChar char="•"/>
            </a:pPr>
            <a:endParaRPr lang="en-GB" sz="1400" dirty="0"/>
          </a:p>
          <a:p>
            <a:pPr marL="285750" indent="-285750">
              <a:buFont typeface="Arial" pitchFamily="34" charset="0"/>
              <a:buChar char="•"/>
            </a:pPr>
            <a:r>
              <a:rPr lang="en-GB" sz="1400" dirty="0" smtClean="0"/>
              <a:t>To fill in this knowledge gap, Cengage Learning has worked with a team at Liverpool John </a:t>
            </a:r>
            <a:r>
              <a:rPr lang="en-GB" sz="1400" dirty="0" err="1" smtClean="0"/>
              <a:t>Moores</a:t>
            </a:r>
            <a:r>
              <a:rPr lang="en-GB" sz="1400" dirty="0" smtClean="0"/>
              <a:t> University, headed by Dr Clare Horrocks, to transcribe </a:t>
            </a:r>
            <a:r>
              <a:rPr lang="en-GB" sz="1400" i="1" dirty="0" smtClean="0"/>
              <a:t>Punch’s</a:t>
            </a:r>
            <a:r>
              <a:rPr lang="en-GB" sz="1400" dirty="0" smtClean="0"/>
              <a:t> ledgers (editorial files) from 1843-1919, and integrate this metadata into the archive. The original ledger images can be seen at </a:t>
            </a:r>
            <a:r>
              <a:rPr lang="en-GB" sz="1400" u="sng" dirty="0">
                <a:hlinkClick r:id="rId5"/>
              </a:rPr>
              <a:t>http://www.ljmu.ac.uk/HSS/124772.htm</a:t>
            </a:r>
            <a:endParaRPr lang="en-GB" sz="1400" dirty="0" smtClean="0"/>
          </a:p>
          <a:p>
            <a:pPr marL="285750" indent="-285750">
              <a:buFont typeface="Arial" pitchFamily="34" charset="0"/>
              <a:buChar char="•"/>
            </a:pPr>
            <a:endParaRPr lang="en-GB" sz="1400" dirty="0"/>
          </a:p>
          <a:p>
            <a:pPr marL="285750" indent="-285750">
              <a:buFont typeface="Arial" pitchFamily="34" charset="0"/>
              <a:buChar char="•"/>
            </a:pPr>
            <a:r>
              <a:rPr lang="en-GB" sz="1400" dirty="0" smtClean="0"/>
              <a:t>This will be called out by an ‘Identified from Contributor Ledger’ label in the archive so users can understand the origin of author identification</a:t>
            </a:r>
          </a:p>
        </p:txBody>
      </p:sp>
      <p:pic>
        <p:nvPicPr>
          <p:cNvPr id="1026"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5436096" y="1066225"/>
            <a:ext cx="3063495" cy="3874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6253446" y="4941168"/>
            <a:ext cx="1428794" cy="430887"/>
          </a:xfrm>
          <a:prstGeom prst="rect">
            <a:avLst/>
          </a:prstGeom>
          <a:noFill/>
        </p:spPr>
        <p:txBody>
          <a:bodyPr wrap="square" rtlCol="0">
            <a:spAutoFit/>
          </a:bodyPr>
          <a:lstStyle/>
          <a:p>
            <a:pPr algn="ctr"/>
            <a:r>
              <a:rPr lang="en-GB" sz="1100" dirty="0" smtClean="0"/>
              <a:t>Ledger Page</a:t>
            </a:r>
          </a:p>
          <a:p>
            <a:pPr algn="ctr"/>
            <a:r>
              <a:rPr lang="en-GB" sz="1100" dirty="0" smtClean="0"/>
              <a:t>February 09, 1884</a:t>
            </a:r>
            <a:endParaRPr lang="en-GB" sz="1100" dirty="0"/>
          </a:p>
        </p:txBody>
      </p:sp>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66371" y="6198780"/>
            <a:ext cx="1387029" cy="398572"/>
          </a:xfrm>
          <a:prstGeom prst="rect">
            <a:avLst/>
          </a:prstGeom>
        </p:spPr>
      </p:pic>
    </p:spTree>
    <p:extLst>
      <p:ext uri="{BB962C8B-B14F-4D97-AF65-F5344CB8AC3E}">
        <p14:creationId xmlns:p14="http://schemas.microsoft.com/office/powerpoint/2010/main" val="2766132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840" y="44624"/>
            <a:ext cx="2880320" cy="1200030"/>
          </a:xfrm>
          <a:prstGeom prst="rect">
            <a:avLst/>
          </a:prstGeom>
        </p:spPr>
      </p:pic>
      <p:pic>
        <p:nvPicPr>
          <p:cNvPr id="3" name="Content Placeholder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2" y="6002705"/>
            <a:ext cx="1982228" cy="855295"/>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63888" y="5269816"/>
            <a:ext cx="5436096" cy="1465778"/>
          </a:xfrm>
          <a:prstGeom prst="rect">
            <a:avLst/>
          </a:prstGeom>
        </p:spPr>
      </p:pic>
      <p:sp>
        <p:nvSpPr>
          <p:cNvPr id="5" name="TextBox 4"/>
          <p:cNvSpPr txBox="1"/>
          <p:nvPr/>
        </p:nvSpPr>
        <p:spPr>
          <a:xfrm>
            <a:off x="467544" y="1412776"/>
            <a:ext cx="2376264" cy="369332"/>
          </a:xfrm>
          <a:prstGeom prst="rect">
            <a:avLst/>
          </a:prstGeom>
          <a:noFill/>
        </p:spPr>
        <p:txBody>
          <a:bodyPr wrap="square" rtlCol="0">
            <a:spAutoFit/>
          </a:bodyPr>
          <a:lstStyle/>
          <a:p>
            <a:r>
              <a:rPr lang="en-GB" dirty="0" smtClean="0">
                <a:solidFill>
                  <a:srgbClr val="800000"/>
                </a:solidFill>
              </a:rPr>
              <a:t>A Resource for History:</a:t>
            </a:r>
            <a:endParaRPr lang="en-GB" dirty="0">
              <a:solidFill>
                <a:srgbClr val="800000"/>
              </a:solidFill>
            </a:endParaRPr>
          </a:p>
        </p:txBody>
      </p:sp>
      <p:sp>
        <p:nvSpPr>
          <p:cNvPr id="6" name="Rectangle 5"/>
          <p:cNvSpPr/>
          <p:nvPr/>
        </p:nvSpPr>
        <p:spPr>
          <a:xfrm>
            <a:off x="467544" y="1772816"/>
            <a:ext cx="4139952" cy="3046988"/>
          </a:xfrm>
          <a:prstGeom prst="rect">
            <a:avLst/>
          </a:prstGeom>
        </p:spPr>
        <p:txBody>
          <a:bodyPr wrap="square">
            <a:spAutoFit/>
          </a:bodyPr>
          <a:lstStyle/>
          <a:p>
            <a:r>
              <a:rPr lang="en-GB" sz="1600" dirty="0"/>
              <a:t>Provides detailed articles recording key historic </a:t>
            </a:r>
            <a:r>
              <a:rPr lang="en-GB" sz="1600" dirty="0" smtClean="0"/>
              <a:t>events, including:</a:t>
            </a:r>
          </a:p>
          <a:p>
            <a:endParaRPr lang="en-GB" sz="1600" dirty="0"/>
          </a:p>
          <a:p>
            <a:pPr marL="285750" indent="-285750">
              <a:buFont typeface="Arial" pitchFamily="34" charset="0"/>
              <a:buChar char="•"/>
            </a:pPr>
            <a:r>
              <a:rPr lang="en-GB" sz="1600" dirty="0"/>
              <a:t>The Crimean War</a:t>
            </a:r>
          </a:p>
          <a:p>
            <a:pPr marL="285750" indent="-285750">
              <a:buFont typeface="Arial" pitchFamily="34" charset="0"/>
              <a:buChar char="•"/>
            </a:pPr>
            <a:endParaRPr lang="en-GB" sz="1600" dirty="0" smtClean="0"/>
          </a:p>
          <a:p>
            <a:pPr marL="285750" indent="-285750">
              <a:buFont typeface="Arial" pitchFamily="34" charset="0"/>
              <a:buChar char="•"/>
            </a:pPr>
            <a:r>
              <a:rPr lang="en-GB" sz="1600" dirty="0" smtClean="0"/>
              <a:t>The First and Second World Wars</a:t>
            </a:r>
          </a:p>
          <a:p>
            <a:pPr marL="285750" indent="-285750">
              <a:buFont typeface="Arial" pitchFamily="34" charset="0"/>
              <a:buChar char="•"/>
            </a:pPr>
            <a:endParaRPr lang="en-GB" sz="1600" dirty="0" smtClean="0"/>
          </a:p>
          <a:p>
            <a:pPr marL="285750" indent="-285750">
              <a:buFont typeface="Arial" pitchFamily="34" charset="0"/>
              <a:buChar char="•"/>
            </a:pPr>
            <a:r>
              <a:rPr lang="en-GB" sz="1600" dirty="0" smtClean="0"/>
              <a:t>The Arab-Israeli Conflict</a:t>
            </a:r>
          </a:p>
          <a:p>
            <a:pPr marL="285750" indent="-285750">
              <a:buFont typeface="Arial" pitchFamily="34" charset="0"/>
              <a:buChar char="•"/>
            </a:pPr>
            <a:endParaRPr lang="en-GB" sz="1600" dirty="0" smtClean="0"/>
          </a:p>
          <a:p>
            <a:pPr marL="285750" indent="-285750">
              <a:buFont typeface="Arial" pitchFamily="34" charset="0"/>
              <a:buChar char="•"/>
            </a:pPr>
            <a:r>
              <a:rPr lang="en-GB" sz="1600" dirty="0" smtClean="0"/>
              <a:t>Colonialism</a:t>
            </a:r>
          </a:p>
          <a:p>
            <a:pPr marL="285750" indent="-285750">
              <a:buFont typeface="Arial" pitchFamily="34" charset="0"/>
              <a:buChar char="•"/>
            </a:pPr>
            <a:endParaRPr lang="en-GB" sz="1600" dirty="0" smtClean="0"/>
          </a:p>
          <a:p>
            <a:pPr marL="285750" indent="-285750">
              <a:buFont typeface="Arial" pitchFamily="34" charset="0"/>
              <a:buChar char="•"/>
            </a:pPr>
            <a:r>
              <a:rPr lang="en-GB" sz="1600" dirty="0" smtClean="0"/>
              <a:t>Women’s Suffrage</a:t>
            </a:r>
          </a:p>
        </p:txBody>
      </p:sp>
      <p:sp>
        <p:nvSpPr>
          <p:cNvPr id="7" name="TextBox 6"/>
          <p:cNvSpPr txBox="1"/>
          <p:nvPr/>
        </p:nvSpPr>
        <p:spPr>
          <a:xfrm rot="-420000">
            <a:off x="5390630" y="5281892"/>
            <a:ext cx="1174046" cy="261610"/>
          </a:xfrm>
          <a:prstGeom prst="rect">
            <a:avLst/>
          </a:prstGeom>
          <a:noFill/>
        </p:spPr>
        <p:txBody>
          <a:bodyPr wrap="square" rtlCol="0">
            <a:spAutoFit/>
          </a:bodyPr>
          <a:lstStyle/>
          <a:p>
            <a:r>
              <a:rPr lang="en-GB" sz="1100" dirty="0" smtClean="0"/>
              <a:t>August 26, 1914</a:t>
            </a:r>
            <a:endParaRPr lang="en-GB" sz="1100" dirty="0"/>
          </a:p>
        </p:txBody>
      </p:sp>
      <p:sp>
        <p:nvSpPr>
          <p:cNvPr id="10" name="TextBox 9"/>
          <p:cNvSpPr txBox="1"/>
          <p:nvPr/>
        </p:nvSpPr>
        <p:spPr>
          <a:xfrm rot="420000">
            <a:off x="6742255" y="5354320"/>
            <a:ext cx="1086961" cy="261610"/>
          </a:xfrm>
          <a:prstGeom prst="rect">
            <a:avLst/>
          </a:prstGeom>
          <a:noFill/>
        </p:spPr>
        <p:txBody>
          <a:bodyPr wrap="square" rtlCol="0">
            <a:spAutoFit/>
          </a:bodyPr>
          <a:lstStyle/>
          <a:p>
            <a:r>
              <a:rPr lang="en-GB" sz="1100" dirty="0" smtClean="0"/>
              <a:t>May 28, 1947</a:t>
            </a:r>
            <a:endParaRPr lang="en-GB" sz="1100" dirty="0"/>
          </a:p>
        </p:txBody>
      </p:sp>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420000">
            <a:off x="6174160" y="2872552"/>
            <a:ext cx="1963706" cy="2460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420000">
            <a:off x="4846775" y="2806010"/>
            <a:ext cx="1828378" cy="2495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36096" y="1244654"/>
            <a:ext cx="2381369" cy="179574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6095430" y="980728"/>
            <a:ext cx="1062700" cy="261610"/>
          </a:xfrm>
          <a:prstGeom prst="rect">
            <a:avLst/>
          </a:prstGeom>
          <a:noFill/>
        </p:spPr>
        <p:txBody>
          <a:bodyPr wrap="square" rtlCol="0">
            <a:spAutoFit/>
          </a:bodyPr>
          <a:lstStyle/>
          <a:p>
            <a:r>
              <a:rPr lang="en-GB" sz="1100" dirty="0" smtClean="0"/>
              <a:t>June 30, 1855</a:t>
            </a:r>
            <a:endParaRPr lang="en-GB" sz="1100" dirty="0"/>
          </a:p>
        </p:txBody>
      </p:sp>
    </p:spTree>
    <p:extLst>
      <p:ext uri="{BB962C8B-B14F-4D97-AF65-F5344CB8AC3E}">
        <p14:creationId xmlns:p14="http://schemas.microsoft.com/office/powerpoint/2010/main" val="20879892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840" y="44624"/>
            <a:ext cx="2880320" cy="1200030"/>
          </a:xfrm>
          <a:prstGeom prst="rect">
            <a:avLst/>
          </a:prstGeom>
        </p:spPr>
      </p:pic>
      <p:pic>
        <p:nvPicPr>
          <p:cNvPr id="3" name="Content Placeholder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2" y="6002705"/>
            <a:ext cx="1982228" cy="855295"/>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63888" y="5269816"/>
            <a:ext cx="5436096" cy="1465778"/>
          </a:xfrm>
          <a:prstGeom prst="rect">
            <a:avLst/>
          </a:prstGeom>
        </p:spPr>
      </p:pic>
      <p:sp>
        <p:nvSpPr>
          <p:cNvPr id="5" name="TextBox 4"/>
          <p:cNvSpPr txBox="1"/>
          <p:nvPr/>
        </p:nvSpPr>
        <p:spPr>
          <a:xfrm>
            <a:off x="467544" y="1412776"/>
            <a:ext cx="4680520" cy="369332"/>
          </a:xfrm>
          <a:prstGeom prst="rect">
            <a:avLst/>
          </a:prstGeom>
          <a:noFill/>
        </p:spPr>
        <p:txBody>
          <a:bodyPr wrap="square" rtlCol="0">
            <a:spAutoFit/>
          </a:bodyPr>
          <a:lstStyle/>
          <a:p>
            <a:r>
              <a:rPr lang="en-GB" i="1" dirty="0" smtClean="0">
                <a:solidFill>
                  <a:srgbClr val="800000"/>
                </a:solidFill>
              </a:rPr>
              <a:t>Punch </a:t>
            </a:r>
            <a:r>
              <a:rPr lang="en-GB" dirty="0" smtClean="0">
                <a:solidFill>
                  <a:srgbClr val="800000"/>
                </a:solidFill>
              </a:rPr>
              <a:t>also supports the study of topics such as:</a:t>
            </a:r>
            <a:endParaRPr lang="en-GB" dirty="0">
              <a:solidFill>
                <a:srgbClr val="800000"/>
              </a:solidFill>
            </a:endParaRPr>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96136" y="3608150"/>
            <a:ext cx="2544117" cy="1641074"/>
          </a:xfrm>
          <a:prstGeom prst="rect">
            <a:avLst/>
          </a:prstGeom>
        </p:spPr>
      </p:pic>
      <p:sp>
        <p:nvSpPr>
          <p:cNvPr id="6" name="Rectangle 5"/>
          <p:cNvSpPr/>
          <p:nvPr/>
        </p:nvSpPr>
        <p:spPr>
          <a:xfrm>
            <a:off x="648072" y="1772816"/>
            <a:ext cx="3707904" cy="2554545"/>
          </a:xfrm>
          <a:prstGeom prst="rect">
            <a:avLst/>
          </a:prstGeom>
        </p:spPr>
        <p:txBody>
          <a:bodyPr wrap="square">
            <a:spAutoFit/>
          </a:bodyPr>
          <a:lstStyle/>
          <a:p>
            <a:pPr marL="285750" indent="-285750">
              <a:buFont typeface="Arial" pitchFamily="34" charset="0"/>
              <a:buChar char="•"/>
            </a:pPr>
            <a:r>
              <a:rPr lang="en-GB" sz="1600" dirty="0" smtClean="0"/>
              <a:t>Sports: Cricket, especially The Ashes between England and Australia</a:t>
            </a:r>
          </a:p>
          <a:p>
            <a:pPr marL="285750" indent="-285750">
              <a:buFont typeface="Arial" pitchFamily="34" charset="0"/>
              <a:buChar char="•"/>
            </a:pPr>
            <a:endParaRPr lang="en-GB" sz="1600" dirty="0" smtClean="0"/>
          </a:p>
          <a:p>
            <a:pPr marL="285750" indent="-285750">
              <a:buFont typeface="Arial" pitchFamily="34" charset="0"/>
              <a:buChar char="•"/>
            </a:pPr>
            <a:r>
              <a:rPr lang="en-GB" sz="1600" dirty="0" smtClean="0"/>
              <a:t>Social Change: The “Servant Problem”, Immigrations into the UK</a:t>
            </a:r>
          </a:p>
          <a:p>
            <a:pPr marL="285750" indent="-285750">
              <a:buFont typeface="Arial" pitchFamily="34" charset="0"/>
              <a:buChar char="•"/>
            </a:pPr>
            <a:endParaRPr lang="en-GB" sz="1600" dirty="0" smtClean="0"/>
          </a:p>
          <a:p>
            <a:pPr marL="285750" indent="-285750">
              <a:buFont typeface="Arial" pitchFamily="34" charset="0"/>
              <a:buChar char="•"/>
            </a:pPr>
            <a:r>
              <a:rPr lang="en-GB" sz="1600" dirty="0" smtClean="0"/>
              <a:t>Public Health and the Environment:  Pollution, Smoking</a:t>
            </a:r>
          </a:p>
          <a:p>
            <a:pPr marL="285750" indent="-285750">
              <a:buFont typeface="Arial" pitchFamily="34" charset="0"/>
              <a:buChar char="•"/>
            </a:pPr>
            <a:endParaRPr lang="en-GB" sz="1600" dirty="0" smtClean="0"/>
          </a:p>
          <a:p>
            <a:pPr marL="285750" indent="-285750">
              <a:buFont typeface="Arial" pitchFamily="34" charset="0"/>
              <a:buChar char="•"/>
            </a:pPr>
            <a:r>
              <a:rPr lang="en-GB" sz="1600" dirty="0" smtClean="0"/>
              <a:t>New Technology: Cars, the Telegraph</a:t>
            </a:r>
          </a:p>
        </p:txBody>
      </p:sp>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420000">
            <a:off x="7156047" y="1484248"/>
            <a:ext cx="1562537" cy="2323773"/>
          </a:xfrm>
          <a:prstGeom prst="rect">
            <a:avLst/>
          </a:prstGeom>
        </p:spPr>
      </p:pic>
      <p:sp>
        <p:nvSpPr>
          <p:cNvPr id="8" name="TextBox 7"/>
          <p:cNvSpPr txBox="1"/>
          <p:nvPr/>
        </p:nvSpPr>
        <p:spPr>
          <a:xfrm rot="420000">
            <a:off x="7655573" y="1266890"/>
            <a:ext cx="1081329" cy="261610"/>
          </a:xfrm>
          <a:prstGeom prst="rect">
            <a:avLst/>
          </a:prstGeom>
          <a:noFill/>
        </p:spPr>
        <p:txBody>
          <a:bodyPr wrap="square" rtlCol="0">
            <a:spAutoFit/>
          </a:bodyPr>
          <a:lstStyle/>
          <a:p>
            <a:r>
              <a:rPr lang="en-GB" sz="1100" dirty="0" smtClean="0"/>
              <a:t>April 26, 1905</a:t>
            </a:r>
            <a:endParaRPr lang="en-GB" sz="1100" dirty="0"/>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420000">
            <a:off x="5539335" y="1447050"/>
            <a:ext cx="1724910" cy="2351920"/>
          </a:xfrm>
          <a:prstGeom prst="rect">
            <a:avLst/>
          </a:prstGeom>
          <a:ln>
            <a:solidFill>
              <a:schemeClr val="tx1"/>
            </a:solidFill>
          </a:ln>
        </p:spPr>
      </p:pic>
      <p:sp>
        <p:nvSpPr>
          <p:cNvPr id="11" name="TextBox 10"/>
          <p:cNvSpPr txBox="1"/>
          <p:nvPr/>
        </p:nvSpPr>
        <p:spPr>
          <a:xfrm rot="-420000">
            <a:off x="5703068" y="1219904"/>
            <a:ext cx="1003058" cy="261610"/>
          </a:xfrm>
          <a:prstGeom prst="rect">
            <a:avLst/>
          </a:prstGeom>
          <a:noFill/>
        </p:spPr>
        <p:txBody>
          <a:bodyPr wrap="square" rtlCol="0">
            <a:spAutoFit/>
          </a:bodyPr>
          <a:lstStyle/>
          <a:p>
            <a:r>
              <a:rPr lang="en-GB" sz="1100" dirty="0" smtClean="0"/>
              <a:t>May 13, 1865</a:t>
            </a:r>
            <a:endParaRPr lang="en-GB" sz="1100" dirty="0"/>
          </a:p>
        </p:txBody>
      </p:sp>
      <p:sp>
        <p:nvSpPr>
          <p:cNvPr id="13" name="TextBox 12"/>
          <p:cNvSpPr txBox="1"/>
          <p:nvPr/>
        </p:nvSpPr>
        <p:spPr>
          <a:xfrm>
            <a:off x="6514785" y="5249224"/>
            <a:ext cx="1106817" cy="261610"/>
          </a:xfrm>
          <a:prstGeom prst="rect">
            <a:avLst/>
          </a:prstGeom>
          <a:noFill/>
        </p:spPr>
        <p:txBody>
          <a:bodyPr wrap="square" rtlCol="0">
            <a:spAutoFit/>
          </a:bodyPr>
          <a:lstStyle/>
          <a:p>
            <a:r>
              <a:rPr lang="en-GB" sz="1100" dirty="0" smtClean="0"/>
              <a:t>March 05, 1958</a:t>
            </a:r>
            <a:endParaRPr lang="en-GB" sz="1100" dirty="0"/>
          </a:p>
        </p:txBody>
      </p:sp>
    </p:spTree>
    <p:extLst>
      <p:ext uri="{BB962C8B-B14F-4D97-AF65-F5344CB8AC3E}">
        <p14:creationId xmlns:p14="http://schemas.microsoft.com/office/powerpoint/2010/main" val="15145995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606B5EC69071F47A95C4EA09C5F7457" ma:contentTypeVersion="5" ma:contentTypeDescription="Create a new document." ma:contentTypeScope="" ma:versionID="04b554cee64d675395f66e00ce5d205c">
  <xsd:schema xmlns:xsd="http://www.w3.org/2001/XMLSchema" xmlns:xs="http://www.w3.org/2001/XMLSchema" xmlns:p="http://schemas.microsoft.com/office/2006/metadata/properties" xmlns:ns2="1e88f18c-b9d6-4e21-b9cf-256498d6b57f" xmlns:ns3="6be7a782-9db9-4ece-b919-6323ac183fff" targetNamespace="http://schemas.microsoft.com/office/2006/metadata/properties" ma:root="true" ma:fieldsID="446af536b27fadcd630d6c7c3c4fde46" ns2:_="" ns3:_="">
    <xsd:import namespace="1e88f18c-b9d6-4e21-b9cf-256498d6b57f"/>
    <xsd:import namespace="6be7a782-9db9-4ece-b919-6323ac183fff"/>
    <xsd:element name="properties">
      <xsd:complexType>
        <xsd:sequence>
          <xsd:element name="documentManagement">
            <xsd:complexType>
              <xsd:all>
                <xsd:element ref="ns2:SharedWithUsers" minOccurs="0"/>
                <xsd:element ref="ns2:SharedWithDetails" minOccurs="0"/>
                <xsd:element ref="ns3:vgkm" minOccurs="0"/>
                <xsd:element ref="ns2:LastSharedByUser" minOccurs="0"/>
                <xsd:element ref="ns2:LastSharedBy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88f18c-b9d6-4e21-b9cf-256498d6b57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6be7a782-9db9-4ece-b919-6323ac183fff" elementFormDefault="qualified">
    <xsd:import namespace="http://schemas.microsoft.com/office/2006/documentManagement/types"/>
    <xsd:import namespace="http://schemas.microsoft.com/office/infopath/2007/PartnerControls"/>
    <xsd:element name="vgkm" ma:index="10" nillable="true" ma:displayName="Person or Group" ma:list="UserInfo" ma:internalName="vgkm">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vgkm xmlns="6be7a782-9db9-4ece-b919-6323ac183fff">
      <UserInfo>
        <DisplayName/>
        <AccountId xsi:nil="true"/>
        <AccountType/>
      </UserInfo>
    </vgkm>
  </documentManagement>
</p:properties>
</file>

<file path=customXml/itemProps1.xml><?xml version="1.0" encoding="utf-8"?>
<ds:datastoreItem xmlns:ds="http://schemas.openxmlformats.org/officeDocument/2006/customXml" ds:itemID="{AC1AAA1E-21C8-4924-A619-A7A7BEB8B3F4}"/>
</file>

<file path=customXml/itemProps2.xml><?xml version="1.0" encoding="utf-8"?>
<ds:datastoreItem xmlns:ds="http://schemas.openxmlformats.org/officeDocument/2006/customXml" ds:itemID="{D5A95B29-BB8C-439B-ABDB-DFE2B08AB98E}"/>
</file>

<file path=customXml/itemProps3.xml><?xml version="1.0" encoding="utf-8"?>
<ds:datastoreItem xmlns:ds="http://schemas.openxmlformats.org/officeDocument/2006/customXml" ds:itemID="{F5FB443E-6F43-4DE8-AD2F-B790B6BA0F17}"/>
</file>

<file path=docProps/app.xml><?xml version="1.0" encoding="utf-8"?>
<Properties xmlns="http://schemas.openxmlformats.org/officeDocument/2006/extended-properties" xmlns:vt="http://schemas.openxmlformats.org/officeDocument/2006/docPropsVTypes">
  <TotalTime>0</TotalTime>
  <Words>912</Words>
  <Application>Microsoft Office PowerPoint</Application>
  <PresentationFormat>On-screen Show (4:3)</PresentationFormat>
  <Paragraphs>116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Presenting over 150 years of history, satire and humour, as recorded in the pages of Punch magazine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2014-10-31T10:25:00Z</dcterms:created>
  <dcterms:modified xsi:type="dcterms:W3CDTF">2014-10-31T10:25:06Z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0x0101000606B5EC69071F47A95C4EA09C5F7457</vt:lpwstr>
  </property>
</Properties>
</file>